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6858000" cx="12192000"/>
  <p:notesSz cx="6858000" cy="9144000"/>
  <p:embeddedFontLst>
    <p:embeddedFont>
      <p:font typeface="Corbel"/>
      <p:regular r:id="rId23"/>
      <p:bold r:id="rId24"/>
      <p:italic r:id="rId25"/>
      <p:boldItalic r:id="rId26"/>
    </p:embeddedFont>
    <p:embeddedFont>
      <p:font typeface="Quattrocento Sans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9CB5D62-06B3-4FB6-A634-AD18ABC59E94}">
  <a:tblStyle styleId="{49CB5D62-06B3-4FB6-A634-AD18ABC59E94}" styleName="Table_0">
    <a:wholeTbl>
      <a:tcTxStyle b="off" i="off">
        <a:font>
          <a:latin typeface="Corbel"/>
          <a:ea typeface="Corbel"/>
          <a:cs typeface="Corbe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F3F7"/>
          </a:solidFill>
        </a:fill>
      </a:tcStyle>
    </a:wholeTbl>
    <a:band1H>
      <a:tcTxStyle/>
      <a:tcStyle>
        <a:fill>
          <a:solidFill>
            <a:srgbClr val="CDE6EE"/>
          </a:solidFill>
        </a:fill>
      </a:tcStyle>
    </a:band1H>
    <a:band2H>
      <a:tcTxStyle/>
    </a:band2H>
    <a:band1V>
      <a:tcTxStyle/>
      <a:tcStyle>
        <a:fill>
          <a:solidFill>
            <a:srgbClr val="CDE6EE"/>
          </a:solidFill>
        </a:fill>
      </a:tcStyle>
    </a:band1V>
    <a:band2V>
      <a:tcTxStyle/>
    </a:band2V>
    <a:lastCol>
      <a:tcTxStyle b="on" i="off">
        <a:font>
          <a:latin typeface="Corbel"/>
          <a:ea typeface="Corbel"/>
          <a:cs typeface="Corbe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orbel"/>
          <a:ea typeface="Corbel"/>
          <a:cs typeface="Corbe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orbel"/>
          <a:ea typeface="Corbel"/>
          <a:cs typeface="Corbe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orbel"/>
          <a:ea typeface="Corbel"/>
          <a:cs typeface="Corbe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Corbel-bold.fntdata"/><Relationship Id="rId23" Type="http://schemas.openxmlformats.org/officeDocument/2006/relationships/font" Target="fonts/Corbel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Corbel-boldItalic.fntdata"/><Relationship Id="rId25" Type="http://schemas.openxmlformats.org/officeDocument/2006/relationships/font" Target="fonts/Corbel-italic.fntdata"/><Relationship Id="rId28" Type="http://schemas.openxmlformats.org/officeDocument/2006/relationships/font" Target="fonts/QuattrocentoSans-bold.fntdata"/><Relationship Id="rId27" Type="http://schemas.openxmlformats.org/officeDocument/2006/relationships/font" Target="fonts/QuattrocentoSans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QuattrocentoSans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font" Target="fonts/QuattrocentoSans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f4bb052ca6_0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f4bb052ca6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showMasterSp="0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3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2"/>
          <p:cNvSpPr txBox="1"/>
          <p:nvPr>
            <p:ph type="ctrTitle"/>
          </p:nvPr>
        </p:nvSpPr>
        <p:spPr>
          <a:xfrm>
            <a:off x="1069848" y="1298448"/>
            <a:ext cx="7315200" cy="325526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Corbel"/>
              <a:buNone/>
              <a:defRPr sz="59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100015" y="4670246"/>
            <a:ext cx="7315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  <a:defRPr sz="2200" cap="none">
                <a:solidFill>
                  <a:srgbClr val="D7F0F6"/>
                </a:solidFill>
              </a:defRPr>
            </a:lvl1pPr>
            <a:lvl2pPr lvl="1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2pPr>
            <a:lvl3pPr indent="-342900" lvl="2" marL="1371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5pPr>
            <a:lvl6pPr indent="-342900" lvl="5" marL="2743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3867912" y="1298448"/>
            <a:ext cx="7315200" cy="325526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5900"/>
              <a:buFont typeface="Corbel"/>
              <a:buNone/>
              <a:defRPr b="0" sz="5900">
                <a:solidFill>
                  <a:srgbClr val="595959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3886200" y="4672584"/>
            <a:ext cx="7315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  <a:defRPr sz="2200" cap="none">
                <a:solidFill>
                  <a:srgbClr val="595959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3867912" y="868680"/>
            <a:ext cx="3474720" cy="5120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30200" lvl="2" marL="1371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●"/>
              <a:defRPr sz="1600"/>
            </a:lvl3pPr>
            <a:lvl4pPr indent="-317500" lvl="3" marL="18288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5pPr>
            <a:lvl6pPr indent="-317500" lvl="5" marL="2743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6pPr>
            <a:lvl7pPr indent="-317500" lvl="6" marL="3200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8pPr>
            <a:lvl9pPr indent="-317500" lvl="8" marL="41148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Char char="●"/>
              <a:defRPr sz="1400"/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7818120" y="868680"/>
            <a:ext cx="3474720" cy="5120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30200" lvl="2" marL="1371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●"/>
              <a:defRPr sz="1600"/>
            </a:lvl3pPr>
            <a:lvl4pPr indent="-317500" lvl="3" marL="18288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5pPr>
            <a:lvl6pPr indent="-317500" lvl="5" marL="2743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6pPr>
            <a:lvl7pPr indent="-317500" lvl="6" marL="3200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8pPr>
            <a:lvl9pPr indent="-317500" lvl="8" marL="41148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Char char="●"/>
              <a:defRPr sz="1400"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3867912" y="1023586"/>
            <a:ext cx="3474720" cy="8077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>
                <a:solidFill>
                  <a:srgbClr val="595959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3867912" y="1930936"/>
            <a:ext cx="347472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30200" lvl="2" marL="1371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●"/>
              <a:defRPr sz="1600"/>
            </a:lvl3pPr>
            <a:lvl4pPr indent="-317500" lvl="3" marL="18288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5pPr>
            <a:lvl6pPr indent="-317500" lvl="5" marL="2743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6pPr>
            <a:lvl7pPr indent="-317500" lvl="6" marL="3200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8pPr>
            <a:lvl9pPr indent="-317500" lvl="8" marL="41148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Char char="●"/>
              <a:defRPr sz="1400"/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7818463" y="1023586"/>
            <a:ext cx="3474720" cy="81317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>
                <a:solidFill>
                  <a:srgbClr val="595959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7818463" y="1930936"/>
            <a:ext cx="347472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30200" lvl="2" marL="1371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●"/>
              <a:defRPr sz="1600"/>
            </a:lvl3pPr>
            <a:lvl4pPr indent="-317500" lvl="3" marL="18288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5pPr>
            <a:lvl6pPr indent="-317500" lvl="5" marL="2743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6pPr>
            <a:lvl7pPr indent="-317500" lvl="6" marL="3200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8pPr>
            <a:lvl9pPr indent="-317500" lvl="8" marL="41148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Char char="●"/>
              <a:defRPr sz="1400"/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showMasterSp="0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256032" y="1143000"/>
            <a:ext cx="2834640" cy="23774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orbel"/>
              <a:buNone/>
              <a:defRPr b="0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3867912" y="868680"/>
            <a:ext cx="7315200" cy="5120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30200" lvl="2" marL="1371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●"/>
              <a:defRPr sz="1600"/>
            </a:lvl3pPr>
            <a:lvl4pPr indent="-317500" lvl="3" marL="18288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5pPr>
            <a:lvl6pPr indent="-317500" lvl="5" marL="2743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6pPr>
            <a:lvl7pPr indent="-317500" lvl="6" marL="3200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8pPr>
            <a:lvl9pPr indent="-317500" lvl="8" marL="41148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Char char="●"/>
              <a:defRPr sz="14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256032" y="3494176"/>
            <a:ext cx="2834640" cy="23219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256032" y="1143000"/>
            <a:ext cx="2834640" cy="23774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orbel"/>
              <a:buNone/>
              <a:defRPr b="0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3570644" y="767419"/>
            <a:ext cx="8115230" cy="5330952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256032" y="3493008"/>
            <a:ext cx="2834640" cy="23225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499101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4966548" y="-233172"/>
            <a:ext cx="5120640" cy="73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2pPr>
            <a:lvl3pPr indent="-342900" lvl="2" marL="1371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5pPr>
            <a:lvl6pPr indent="-342900" lvl="5" marL="2743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-685800" y="2057400"/>
            <a:ext cx="4953000" cy="281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4965192" y="-228600"/>
            <a:ext cx="5120640" cy="73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2pPr>
            <a:lvl3pPr indent="-342900" lvl="2" marL="1371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5pPr>
            <a:lvl6pPr indent="-342900" lvl="5" marL="2743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  <a:defRPr b="0" i="0" sz="36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" name="Google Shape;8;p1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3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" name="Google Shape;9;p1"/>
          <p:cNvSpPr txBox="1"/>
          <p:nvPr>
            <p:ph idx="1" type="body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556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●"/>
              <a:defRPr b="0" i="0" sz="20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●"/>
              <a:defRPr b="0" i="0" sz="18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0" type="dt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rgbClr val="7F7F7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1" type="ftr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rgbClr val="7F7F7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2" type="sldNum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rtl="0" algn="r">
              <a:spcBef>
                <a:spcPts val="0"/>
              </a:spcBef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rtl="0" algn="r">
              <a:spcBef>
                <a:spcPts val="0"/>
              </a:spcBef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rtl="0" algn="r">
              <a:spcBef>
                <a:spcPts val="0"/>
              </a:spcBef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rtl="0" algn="r">
              <a:spcBef>
                <a:spcPts val="0"/>
              </a:spcBef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rtl="0" algn="r">
              <a:spcBef>
                <a:spcPts val="0"/>
              </a:spcBef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rtl="0" algn="r">
              <a:spcBef>
                <a:spcPts val="0"/>
              </a:spcBef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rtl="0" algn="r">
              <a:spcBef>
                <a:spcPts val="0"/>
              </a:spcBef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rtl="0" algn="r">
              <a:spcBef>
                <a:spcPts val="0"/>
              </a:spcBef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>
            <p:ph type="ctrTitle"/>
          </p:nvPr>
        </p:nvSpPr>
        <p:spPr>
          <a:xfrm>
            <a:off x="1069848" y="1298448"/>
            <a:ext cx="7883652" cy="325526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F1115"/>
              </a:buClr>
              <a:buSzPts val="3200"/>
              <a:buFont typeface="Quattrocento Sans"/>
              <a:buNone/>
            </a:pPr>
            <a:r>
              <a:rPr b="1" i="1" lang="ru-RU" sz="3200">
                <a:solidFill>
                  <a:srgbClr val="0F111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От формулы к смыслу: ИИ-ассистент как инструмент преодоления разрыва в ферментативной кинетике</a:t>
            </a:r>
            <a:endParaRPr i="1" sz="8000"/>
          </a:p>
        </p:txBody>
      </p:sp>
      <p:sp>
        <p:nvSpPr>
          <p:cNvPr id="89" name="Google Shape;89;p13"/>
          <p:cNvSpPr txBox="1"/>
          <p:nvPr>
            <p:ph idx="1" type="subTitle"/>
          </p:nvPr>
        </p:nvSpPr>
        <p:spPr>
          <a:xfrm>
            <a:off x="707898" y="5359527"/>
            <a:ext cx="8245602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b="1" lang="ru-RU"/>
              <a:t>Коваль Екатерина Викторовна, к.б.н., доцент кафедры Управления живыми системами и средового дизайна</a:t>
            </a:r>
            <a:endParaRPr/>
          </a:p>
        </p:txBody>
      </p:sp>
      <p:sp>
        <p:nvSpPr>
          <p:cNvPr id="90" name="Google Shape;90;p13"/>
          <p:cNvSpPr txBox="1"/>
          <p:nvPr/>
        </p:nvSpPr>
        <p:spPr>
          <a:xfrm>
            <a:off x="2857500" y="307967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Проект научно-педагогического эксперимента</a:t>
            </a:r>
            <a:endParaRPr b="1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1" name="Google Shape;91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91521" y="788789"/>
            <a:ext cx="2210108" cy="10193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4"/>
          <p:cNvSpPr txBox="1"/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b="1" lang="ru-RU"/>
              <a:t>Проблема</a:t>
            </a:r>
            <a:endParaRPr/>
          </a:p>
        </p:txBody>
      </p:sp>
      <p:sp>
        <p:nvSpPr>
          <p:cNvPr id="97" name="Google Shape;97;p14"/>
          <p:cNvSpPr txBox="1"/>
          <p:nvPr>
            <p:ph idx="1" type="body"/>
          </p:nvPr>
        </p:nvSpPr>
        <p:spPr>
          <a:xfrm>
            <a:off x="3869275" y="864101"/>
            <a:ext cx="7315200" cy="219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55880" lvl="0" marL="18288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ru-RU"/>
              <a:t>В группах бакалавров-биохимиков наблюдается высокая гетерогенность по математической и химической подготовке. При изучении ферментативной кинетики часть студентов легко осваивает вывод уравнений и расчет параметров, а другая часть испытывает серьезные затруднения даже на этапе подстановки данных в формулу Михаэлиса-Ментен.</a:t>
            </a:r>
            <a:endParaRPr/>
          </a:p>
        </p:txBody>
      </p:sp>
      <p:pic>
        <p:nvPicPr>
          <p:cNvPr id="98" name="Google Shape;98;p14" title="4180ac4a7d2a11f1b14cd2ef4eb05ceb_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2025" y="919300"/>
            <a:ext cx="2069276" cy="2069276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4"/>
          <p:cNvSpPr txBox="1"/>
          <p:nvPr/>
        </p:nvSpPr>
        <p:spPr>
          <a:xfrm>
            <a:off x="3554700" y="3460475"/>
            <a:ext cx="4393800" cy="1108200"/>
          </a:xfrm>
          <a:prstGeom prst="rect">
            <a:avLst/>
          </a:prstGeom>
          <a:solidFill>
            <a:srgbClr val="D7F0F6"/>
          </a:solidFill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rPr>
              <a:t>Более подготовленные начинают скучать при решении задач, вследствие нехватки “вызова”</a:t>
            </a:r>
            <a:endParaRPr sz="2000">
              <a:solidFill>
                <a:srgbClr val="595959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7356300" y="4430800"/>
            <a:ext cx="4393800" cy="1108200"/>
          </a:xfrm>
          <a:prstGeom prst="rect">
            <a:avLst/>
          </a:prstGeom>
          <a:solidFill>
            <a:srgbClr val="F6D6D7"/>
          </a:solidFill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rPr>
              <a:t>Менее</a:t>
            </a:r>
            <a:r>
              <a:rPr lang="ru-RU" sz="2000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rPr>
              <a:t> подготовленные либо копируют готовые решения, либо полностью теряют мотивацию</a:t>
            </a:r>
            <a:endParaRPr sz="2000">
              <a:solidFill>
                <a:srgbClr val="595959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01" name="Google Shape;101;p14"/>
          <p:cNvSpPr/>
          <p:nvPr/>
        </p:nvSpPr>
        <p:spPr>
          <a:xfrm>
            <a:off x="7644475" y="2894225"/>
            <a:ext cx="1321200" cy="12897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5"/>
          <p:cNvSpPr txBox="1"/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b="1" lang="ru-RU"/>
              <a:t>Контекст и ЦА</a:t>
            </a:r>
            <a:endParaRPr/>
          </a:p>
        </p:txBody>
      </p:sp>
      <p:sp>
        <p:nvSpPr>
          <p:cNvPr id="107" name="Google Shape;107;p15"/>
          <p:cNvSpPr txBox="1"/>
          <p:nvPr>
            <p:ph idx="1" type="body"/>
          </p:nvPr>
        </p:nvSpPr>
        <p:spPr>
          <a:xfrm>
            <a:off x="3538968" y="267638"/>
            <a:ext cx="4182011" cy="3516086"/>
          </a:xfrm>
          <a:prstGeom prst="rect">
            <a:avLst/>
          </a:prstGeom>
          <a:solidFill>
            <a:srgbClr val="FEF1CB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4572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AutoNum type="arabicPeriod"/>
            </a:pPr>
            <a:r>
              <a:rPr lang="ru-RU" sz="2800">
                <a:solidFill>
                  <a:srgbClr val="0C594F"/>
                </a:solidFill>
                <a:latin typeface="Arial"/>
                <a:ea typeface="Arial"/>
                <a:cs typeface="Arial"/>
                <a:sym typeface="Arial"/>
              </a:rPr>
              <a:t>Дисциплина</a:t>
            </a:r>
            <a:endParaRPr/>
          </a:p>
          <a:p>
            <a:pPr indent="-3429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800">
              <a:solidFill>
                <a:srgbClr val="0C594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b="1" i="1" lang="ru-RU" sz="3600">
                <a:solidFill>
                  <a:srgbClr val="0C594F"/>
                </a:solidFill>
                <a:latin typeface="Arial"/>
                <a:ea typeface="Arial"/>
                <a:cs typeface="Arial"/>
                <a:sym typeface="Arial"/>
              </a:rPr>
              <a:t>«</a:t>
            </a:r>
            <a:r>
              <a:rPr b="1" i="1" lang="ru-RU" sz="3600">
                <a:solidFill>
                  <a:srgbClr val="773804"/>
                </a:solidFill>
                <a:latin typeface="Arial"/>
                <a:ea typeface="Arial"/>
                <a:cs typeface="Arial"/>
                <a:sym typeface="Arial"/>
              </a:rPr>
              <a:t>БИОКИНЕТИКА</a:t>
            </a:r>
            <a:r>
              <a:rPr b="1" i="1" lang="ru-RU" sz="3600">
                <a:solidFill>
                  <a:srgbClr val="0C594F"/>
                </a:solidFill>
                <a:latin typeface="Arial"/>
                <a:ea typeface="Arial"/>
                <a:cs typeface="Arial"/>
                <a:sym typeface="Arial"/>
              </a:rPr>
              <a:t>» </a:t>
            </a:r>
            <a:r>
              <a:rPr lang="ru-RU" sz="2400">
                <a:solidFill>
                  <a:srgbClr val="0C594F"/>
                </a:solidFill>
                <a:latin typeface="Arial"/>
                <a:ea typeface="Arial"/>
                <a:cs typeface="Arial"/>
                <a:sym typeface="Arial"/>
              </a:rPr>
              <a:t>части, формируемой участниками образовательных отношений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5"/>
          <p:cNvSpPr txBox="1"/>
          <p:nvPr/>
        </p:nvSpPr>
        <p:spPr>
          <a:xfrm>
            <a:off x="3538968" y="3701894"/>
            <a:ext cx="8272032" cy="288846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Noto Sans Symbols"/>
              <a:buNone/>
            </a:pPr>
            <a:r>
              <a:rPr b="0" i="0" lang="ru-RU" sz="2800" u="none" cap="none" strike="noStrike">
                <a:solidFill>
                  <a:srgbClr val="2791A6"/>
                </a:solidFill>
                <a:latin typeface="Arial"/>
                <a:ea typeface="Arial"/>
                <a:cs typeface="Arial"/>
                <a:sym typeface="Arial"/>
              </a:rPr>
              <a:t>3. </a:t>
            </a:r>
            <a:r>
              <a:rPr b="0" i="0" lang="ru-RU" sz="2800" u="none" cap="none" strike="noStrike">
                <a:solidFill>
                  <a:srgbClr val="0C594F"/>
                </a:solidFill>
                <a:latin typeface="Arial"/>
                <a:ea typeface="Arial"/>
                <a:cs typeface="Arial"/>
                <a:sym typeface="Arial"/>
              </a:rPr>
              <a:t>Уровень образования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</a:pPr>
            <a:r>
              <a:t/>
            </a:r>
            <a:endParaRPr b="0" i="0" sz="1400" u="none" cap="none" strike="noStrike">
              <a:solidFill>
                <a:srgbClr val="0C594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Noto Sans Symbols"/>
              <a:buNone/>
            </a:pPr>
            <a:r>
              <a:rPr b="1" i="1" lang="ru-RU" sz="2800" u="none" cap="none" strike="noStrike">
                <a:solidFill>
                  <a:srgbClr val="0C594F"/>
                </a:solidFill>
                <a:latin typeface="Arial"/>
                <a:ea typeface="Arial"/>
                <a:cs typeface="Arial"/>
                <a:sym typeface="Arial"/>
              </a:rPr>
              <a:t>Обучающиеся 3-го курса направления подготовки 06.03.01 Биология (образовательная программа «Биохимия»)</a:t>
            </a:r>
            <a:endParaRPr b="0" i="0" sz="18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5"/>
          <p:cNvSpPr txBox="1"/>
          <p:nvPr/>
        </p:nvSpPr>
        <p:spPr>
          <a:xfrm>
            <a:off x="7720979" y="267638"/>
            <a:ext cx="4090021" cy="3432312"/>
          </a:xfrm>
          <a:prstGeom prst="rect">
            <a:avLst/>
          </a:prstGeom>
          <a:solidFill>
            <a:srgbClr val="F6D6D7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Noto Sans Symbols"/>
              <a:buNone/>
            </a:pPr>
            <a:r>
              <a:rPr b="0" i="0" lang="ru-RU" sz="3200" u="none" cap="none" strike="noStrike">
                <a:solidFill>
                  <a:srgbClr val="2791A6"/>
                </a:solidFill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b="0" i="0" lang="ru-RU" sz="2800" u="none" cap="none" strike="noStrike">
                <a:solidFill>
                  <a:srgbClr val="0C594F"/>
                </a:solidFill>
                <a:latin typeface="Arial"/>
                <a:ea typeface="Arial"/>
                <a:cs typeface="Arial"/>
                <a:sym typeface="Arial"/>
              </a:rPr>
              <a:t>Целевая аудитория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None/>
            </a:pPr>
            <a:r>
              <a:t/>
            </a:r>
            <a:endParaRPr b="0" i="0" sz="1100" u="none" cap="none" strike="noStrike">
              <a:solidFill>
                <a:srgbClr val="0C594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Noto Sans Symbols"/>
              <a:buNone/>
            </a:pPr>
            <a:r>
              <a:rPr b="1" i="1" lang="ru-RU" sz="2800" u="none" cap="none" strike="noStrike">
                <a:solidFill>
                  <a:srgbClr val="0C594F"/>
                </a:solidFill>
                <a:latin typeface="Arial"/>
                <a:ea typeface="Arial"/>
                <a:cs typeface="Arial"/>
                <a:sym typeface="Arial"/>
              </a:rPr>
              <a:t>Бакалавры-биохимики аграрного института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Noto Sans Symbols"/>
              <a:buNone/>
            </a:pPr>
            <a:r>
              <a:rPr b="1" i="1" lang="ru-RU" sz="2800" u="none" cap="none" strike="noStrike">
                <a:solidFill>
                  <a:srgbClr val="773804"/>
                </a:solidFill>
                <a:latin typeface="Arial"/>
                <a:ea typeface="Arial"/>
                <a:cs typeface="Arial"/>
                <a:sym typeface="Arial"/>
              </a:rPr>
              <a:t>1 группа: 10-11 человек</a:t>
            </a:r>
            <a:endParaRPr b="0" i="0" sz="1400" u="none" cap="none" strike="noStrike">
              <a:solidFill>
                <a:srgbClr val="77380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 txBox="1"/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b="1" lang="ru-RU"/>
              <a:t>Место эксперимента в учебном плане</a:t>
            </a:r>
            <a:endParaRPr/>
          </a:p>
        </p:txBody>
      </p:sp>
      <p:sp>
        <p:nvSpPr>
          <p:cNvPr id="115" name="Google Shape;115;p16"/>
          <p:cNvSpPr/>
          <p:nvPr/>
        </p:nvSpPr>
        <p:spPr>
          <a:xfrm>
            <a:off x="3502652" y="2154621"/>
            <a:ext cx="8281481" cy="2308521"/>
          </a:xfrm>
          <a:prstGeom prst="roundRect">
            <a:avLst>
              <a:gd fmla="val 16667" name="adj"/>
            </a:avLst>
          </a:prstGeom>
          <a:solidFill>
            <a:srgbClr val="40BAD2">
              <a:alpha val="18039"/>
            </a:srgbClr>
          </a:solidFill>
          <a:ln cap="flat" cmpd="sng" w="10775">
            <a:solidFill>
              <a:srgbClr val="2E87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16" name="Google Shape;116;p16"/>
          <p:cNvSpPr txBox="1"/>
          <p:nvPr>
            <p:ph idx="1" type="body"/>
          </p:nvPr>
        </p:nvSpPr>
        <p:spPr>
          <a:xfrm>
            <a:off x="3657600" y="217714"/>
            <a:ext cx="8281481" cy="66402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ru-RU" sz="130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1. </a:t>
            </a:r>
            <a:r>
              <a:rPr lang="ru-RU" sz="1300">
                <a:solidFill>
                  <a:srgbClr val="1A606E"/>
                </a:solidFill>
                <a:latin typeface="Arial"/>
                <a:ea typeface="Arial"/>
                <a:cs typeface="Arial"/>
                <a:sym typeface="Arial"/>
              </a:rPr>
              <a:t>Введение в биокинетику (Лекция)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ru-RU" sz="130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lang="ru-RU" sz="1300">
                <a:solidFill>
                  <a:srgbClr val="1A606E"/>
                </a:solidFill>
                <a:latin typeface="Arial"/>
                <a:ea typeface="Arial"/>
                <a:cs typeface="Arial"/>
                <a:sym typeface="Arial"/>
              </a:rPr>
              <a:t>Квантово‑механические аспекты биохимии (Лекция)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ru-RU" sz="1300">
                <a:solidFill>
                  <a:srgbClr val="6F1719"/>
                </a:solidFill>
                <a:latin typeface="Arial"/>
                <a:ea typeface="Arial"/>
                <a:cs typeface="Arial"/>
                <a:sym typeface="Arial"/>
              </a:rPr>
              <a:t>3. Основы кинетики (Практическая работа) 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ru-RU" sz="130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4. </a:t>
            </a:r>
            <a:r>
              <a:rPr lang="ru-RU" sz="1300">
                <a:solidFill>
                  <a:srgbClr val="1A606E"/>
                </a:solidFill>
                <a:latin typeface="Arial"/>
                <a:ea typeface="Arial"/>
                <a:cs typeface="Arial"/>
                <a:sym typeface="Arial"/>
              </a:rPr>
              <a:t>Влияние температуры и pH на скорость биохимических реакций (Лекция)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ru-RU" sz="130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5. </a:t>
            </a:r>
            <a:r>
              <a:rPr lang="ru-RU" sz="1300">
                <a:solidFill>
                  <a:srgbClr val="1A606E"/>
                </a:solidFill>
                <a:latin typeface="Arial"/>
                <a:ea typeface="Arial"/>
                <a:cs typeface="Arial"/>
                <a:sym typeface="Arial"/>
              </a:rPr>
              <a:t>Общая характеристика ферментов (Лекция)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ru-RU" sz="130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6. </a:t>
            </a:r>
            <a:r>
              <a:rPr lang="ru-RU" sz="1300">
                <a:solidFill>
                  <a:srgbClr val="1A606E"/>
                </a:solidFill>
                <a:latin typeface="Arial"/>
                <a:ea typeface="Arial"/>
                <a:cs typeface="Arial"/>
                <a:sym typeface="Arial"/>
              </a:rPr>
              <a:t>Основы кинетики 2 (Лекция)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ru-RU" sz="1300">
                <a:solidFill>
                  <a:srgbClr val="1A606E"/>
                </a:solidFill>
                <a:latin typeface="Arial"/>
                <a:ea typeface="Arial"/>
                <a:cs typeface="Arial"/>
                <a:sym typeface="Arial"/>
              </a:rPr>
              <a:t>7. Общая характеристика ферментов (Лекция) 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ru-RU" sz="1400">
                <a:solidFill>
                  <a:srgbClr val="1A606E"/>
                </a:solidFill>
                <a:latin typeface="Arial"/>
                <a:ea typeface="Arial"/>
                <a:cs typeface="Arial"/>
                <a:sym typeface="Arial"/>
              </a:rPr>
              <a:t>8. Ферментативный катализ (Лекция)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b="1" lang="ru-RU" sz="1400">
                <a:solidFill>
                  <a:srgbClr val="6F1719"/>
                </a:solidFill>
                <a:latin typeface="Arial"/>
                <a:ea typeface="Arial"/>
                <a:cs typeface="Arial"/>
                <a:sym typeface="Arial"/>
              </a:rPr>
              <a:t>9. Ферментативная кинетика (Практическая работа)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b="1" lang="ru-RU" sz="1400">
                <a:solidFill>
                  <a:srgbClr val="6F1719"/>
                </a:solidFill>
                <a:latin typeface="Arial"/>
                <a:ea typeface="Arial"/>
                <a:cs typeface="Arial"/>
                <a:sym typeface="Arial"/>
              </a:rPr>
              <a:t>10. Активаторы и ингибиторы ферментов (Практическая работа)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b="1" lang="ru-RU" sz="140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11. </a:t>
            </a:r>
            <a:r>
              <a:rPr b="1" lang="ru-RU" sz="1400">
                <a:solidFill>
                  <a:srgbClr val="1A606E"/>
                </a:solidFill>
                <a:latin typeface="Arial"/>
                <a:ea typeface="Arial"/>
                <a:cs typeface="Arial"/>
                <a:sym typeface="Arial"/>
              </a:rPr>
              <a:t>Типы ферментативных комплексов и реакций (Лекция)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b="1" lang="ru-RU" sz="1400">
                <a:solidFill>
                  <a:srgbClr val="6F1719"/>
                </a:solidFill>
                <a:latin typeface="Arial"/>
                <a:ea typeface="Arial"/>
                <a:cs typeface="Arial"/>
                <a:sym typeface="Arial"/>
              </a:rPr>
              <a:t>12. Локализация ферментов в организме (Практическая работа) 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b="1" lang="ru-RU" sz="140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13. </a:t>
            </a:r>
            <a:r>
              <a:rPr b="1" lang="ru-RU" sz="1400">
                <a:solidFill>
                  <a:srgbClr val="1A606E"/>
                </a:solidFill>
                <a:latin typeface="Arial"/>
                <a:ea typeface="Arial"/>
                <a:cs typeface="Arial"/>
                <a:sym typeface="Arial"/>
              </a:rPr>
              <a:t>Инактивация ферментов (Лекция)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b="1" lang="ru-RU" sz="140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14. </a:t>
            </a:r>
            <a:r>
              <a:rPr b="1" lang="ru-RU" sz="1400">
                <a:solidFill>
                  <a:srgbClr val="1A606E"/>
                </a:solidFill>
                <a:latin typeface="Arial"/>
                <a:ea typeface="Arial"/>
                <a:cs typeface="Arial"/>
                <a:sym typeface="Arial"/>
              </a:rPr>
              <a:t>Моделирование в ферментативной кинетике (Лекция)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b="1" lang="ru-RU" sz="1400">
                <a:solidFill>
                  <a:srgbClr val="6F1719"/>
                </a:solidFill>
                <a:latin typeface="Arial"/>
                <a:ea typeface="Arial"/>
                <a:cs typeface="Arial"/>
                <a:sym typeface="Arial"/>
              </a:rPr>
              <a:t>15. Методы выделения и очистки ферментов. Применение ферментов (Практическая работа)</a:t>
            </a:r>
            <a:r>
              <a:rPr b="1" lang="ru-RU" sz="140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b="1" lang="ru-RU" sz="140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b="1" lang="ru-RU" sz="1400">
                <a:solidFill>
                  <a:srgbClr val="6F1719"/>
                </a:solidFill>
                <a:latin typeface="Arial"/>
                <a:ea typeface="Arial"/>
                <a:cs typeface="Arial"/>
                <a:sym typeface="Arial"/>
              </a:rPr>
              <a:t>6. Компьютерное моделирование ферментативных циклов (Практическая работа) 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ru-RU" sz="1300">
                <a:solidFill>
                  <a:srgbClr val="1A606E"/>
                </a:solidFill>
                <a:latin typeface="Arial"/>
                <a:ea typeface="Arial"/>
                <a:cs typeface="Arial"/>
                <a:sym typeface="Arial"/>
              </a:rPr>
              <a:t>17. Фармакокинетика: основные понятия и прикладное значение (Лекция)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ru-RU" sz="1300">
                <a:solidFill>
                  <a:srgbClr val="6F1719"/>
                </a:solidFill>
                <a:latin typeface="Arial"/>
                <a:ea typeface="Arial"/>
                <a:cs typeface="Arial"/>
                <a:sym typeface="Arial"/>
              </a:rPr>
              <a:t>18. Экологическая кинетика (Практическая работа) 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ru-RU" sz="130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19. </a:t>
            </a:r>
            <a:r>
              <a:rPr lang="ru-RU" sz="1300">
                <a:solidFill>
                  <a:srgbClr val="1A606E"/>
                </a:solidFill>
                <a:latin typeface="Arial"/>
                <a:ea typeface="Arial"/>
                <a:cs typeface="Arial"/>
                <a:sym typeface="Arial"/>
              </a:rPr>
              <a:t>Фармакокинетика: основные понятия и прикладное значение (Лекция)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ru-RU" sz="1300">
                <a:solidFill>
                  <a:srgbClr val="1A606E"/>
                </a:solidFill>
                <a:latin typeface="Arial"/>
                <a:ea typeface="Arial"/>
                <a:cs typeface="Arial"/>
                <a:sym typeface="Arial"/>
              </a:rPr>
              <a:t>20. Кинетика популяций (Лекция)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ru-RU" sz="1300">
                <a:solidFill>
                  <a:srgbClr val="6F1719"/>
                </a:solidFill>
                <a:latin typeface="Arial"/>
                <a:ea typeface="Arial"/>
                <a:cs typeface="Arial"/>
                <a:sym typeface="Arial"/>
              </a:rPr>
              <a:t>21. Кинетика популяций (Практическая работа) 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ru-RU" sz="130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22. </a:t>
            </a:r>
            <a:r>
              <a:rPr lang="ru-RU" sz="1300">
                <a:solidFill>
                  <a:srgbClr val="1A606E"/>
                </a:solidFill>
                <a:latin typeface="Arial"/>
                <a:ea typeface="Arial"/>
                <a:cs typeface="Arial"/>
                <a:sym typeface="Arial"/>
              </a:rPr>
              <a:t>Кинетика популяций (Лекция)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ru-RU" sz="1300">
                <a:solidFill>
                  <a:srgbClr val="1A606E"/>
                </a:solidFill>
                <a:latin typeface="Arial"/>
                <a:ea typeface="Arial"/>
                <a:cs typeface="Arial"/>
                <a:sym typeface="Arial"/>
              </a:rPr>
              <a:t>23. Экологическая кинетика в экосистемах (Лекция) 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ru-RU" sz="1300">
                <a:solidFill>
                  <a:srgbClr val="0C594F"/>
                </a:solidFill>
                <a:latin typeface="Arial"/>
                <a:ea typeface="Arial"/>
                <a:cs typeface="Arial"/>
                <a:sym typeface="Arial"/>
              </a:rPr>
              <a:t>24</a:t>
            </a:r>
            <a:r>
              <a:rPr lang="ru-RU" sz="1300">
                <a:solidFill>
                  <a:srgbClr val="6F1719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ru-RU" sz="1300">
                <a:solidFill>
                  <a:srgbClr val="1A606E"/>
                </a:solidFill>
                <a:latin typeface="Arial"/>
                <a:ea typeface="Arial"/>
                <a:cs typeface="Arial"/>
                <a:sym typeface="Arial"/>
              </a:rPr>
              <a:t>Моделирование в ферментативной кинетике (Лекция)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ru-RU" sz="130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25. Консультация перед аттестацией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ru-RU" sz="130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26. Зачёт</a:t>
            </a:r>
            <a:endParaRPr sz="1300">
              <a:solidFill>
                <a:srgbClr val="0C0C0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7"/>
          <p:cNvSpPr txBox="1"/>
          <p:nvPr>
            <p:ph type="title"/>
          </p:nvPr>
        </p:nvSpPr>
        <p:spPr>
          <a:xfrm>
            <a:off x="0" y="1123837"/>
            <a:ext cx="3548743" cy="4601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rbel"/>
              <a:buNone/>
            </a:pPr>
            <a:r>
              <a:rPr b="1" lang="ru-RU" sz="2800"/>
              <a:t>Цель и исследовательский вопрос</a:t>
            </a:r>
            <a:endParaRPr/>
          </a:p>
        </p:txBody>
      </p:sp>
      <p:sp>
        <p:nvSpPr>
          <p:cNvPr id="122" name="Google Shape;122;p17"/>
          <p:cNvSpPr txBox="1"/>
          <p:nvPr>
            <p:ph idx="1" type="body"/>
          </p:nvPr>
        </p:nvSpPr>
        <p:spPr>
          <a:xfrm>
            <a:off x="3869275" y="864099"/>
            <a:ext cx="7315200" cy="544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182880" lvl="0" marL="18288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b="1" i="1" lang="ru-RU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Цель</a:t>
            </a:r>
            <a:r>
              <a:rPr lang="ru-RU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— не «уравнять всех», а создать систему, где каждый студент работает в своем темпе, но при этом слабые не тормозят сильных, а сильные помогают слабым ненавязчиво.</a:t>
            </a:r>
            <a:endParaRPr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8288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0180" lvl="0" marL="18288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/>
              <a:buChar char="●"/>
            </a:pPr>
            <a:r>
              <a:rPr lang="ru-RU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Разработать, внедрить и оценить эффективность ИИ-ассистента (гибридного чат-бота с элементами симулятора), который за счет намеренного воспроизведения типичных </a:t>
            </a:r>
            <a:r>
              <a:rPr lang="ru-RU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студенческих ошибок будет стимулировать  метакогнитивную активность обучающихся и способствовать преодолению разрыва между формальным знанием и глубоким пониманием ферментативной кинетики. </a:t>
            </a:r>
            <a:r>
              <a:rPr lang="ru-RU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3" name="Google Shape;123;p17" title="37a2244b7d2b11f19f9d36fb24177cc2_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4525" y="864100"/>
            <a:ext cx="1974925" cy="1974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8"/>
          <p:cNvSpPr txBox="1"/>
          <p:nvPr>
            <p:ph type="title"/>
          </p:nvPr>
        </p:nvSpPr>
        <p:spPr>
          <a:xfrm>
            <a:off x="94375" y="1123825"/>
            <a:ext cx="3366300" cy="4601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orbel"/>
              <a:buNone/>
            </a:pPr>
            <a:r>
              <a:rPr b="1" lang="ru-RU" sz="2800">
                <a:solidFill>
                  <a:schemeClr val="lt1"/>
                </a:solidFill>
              </a:rPr>
              <a:t>И</a:t>
            </a:r>
            <a:r>
              <a:rPr b="1" lang="ru-RU" sz="2800">
                <a:solidFill>
                  <a:schemeClr val="lt1"/>
                </a:solidFill>
              </a:rPr>
              <a:t>сследовательский вопрос</a:t>
            </a:r>
            <a:endParaRPr/>
          </a:p>
        </p:txBody>
      </p:sp>
      <p:sp>
        <p:nvSpPr>
          <p:cNvPr id="129" name="Google Shape;129;p18"/>
          <p:cNvSpPr txBox="1"/>
          <p:nvPr>
            <p:ph idx="1" type="body"/>
          </p:nvPr>
        </p:nvSpPr>
        <p:spPr>
          <a:xfrm>
            <a:off x="3869268" y="864108"/>
            <a:ext cx="7315200" cy="5120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-RU"/>
              <a:t>Как использование ИИ-ассистента, допускающего предсказуемые ошибки в расчетах ферментативной кинетики, влияет на: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arenR"/>
            </a:pPr>
            <a:r>
              <a:rPr lang="ru-RU"/>
              <a:t>академическую успеваемость студентов (правильные решения),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ru-RU"/>
              <a:t>их метакогнитивные навыки (способность находить и исправлять ошибки, формализовать входные данные),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ru-RU"/>
              <a:t>учебную мотивацию и самооценку.</a:t>
            </a:r>
            <a:endParaRPr/>
          </a:p>
        </p:txBody>
      </p:sp>
      <p:pic>
        <p:nvPicPr>
          <p:cNvPr id="130" name="Google Shape;130;p18" title="c287ba687d2b11f1bf800eb2e57577aa_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6225" y="864100"/>
            <a:ext cx="2145449" cy="2145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9"/>
          <p:cNvSpPr txBox="1"/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b="1" lang="ru-RU"/>
              <a:t>Гипотеза</a:t>
            </a:r>
            <a:endParaRPr/>
          </a:p>
        </p:txBody>
      </p:sp>
      <p:sp>
        <p:nvSpPr>
          <p:cNvPr id="136" name="Google Shape;136;p19"/>
          <p:cNvSpPr txBox="1"/>
          <p:nvPr>
            <p:ph idx="1" type="body"/>
          </p:nvPr>
        </p:nvSpPr>
        <p:spPr>
          <a:xfrm>
            <a:off x="3879750" y="576750"/>
            <a:ext cx="7760100" cy="583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rgbClr val="1A1A1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Если в процесс обучения ферментативной кинетике внедрить ИИ-ассистента, который систематически совершает типичные для слабоуспевающих студентов ошибки в расчётах и требует от обучающегося их обнаружения и вербального указания, то:</a:t>
            </a:r>
            <a:endParaRPr sz="1200">
              <a:solidFill>
                <a:srgbClr val="1A1A1A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1A1A1A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200"/>
              <a:buFont typeface="Arial"/>
              <a:buAutoNum type="arabicPeriod"/>
            </a:pPr>
            <a:r>
              <a:rPr lang="ru-RU" sz="1200">
                <a:solidFill>
                  <a:srgbClr val="1A1A1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У студентов всех уровней подготовки возрастёт глубина понимания структуры уравнения Михаэлиса–Ментен (они перестанут механически подставлять данные и начнут видеть логику преобразований).</a:t>
            </a:r>
            <a:endParaRPr sz="1200">
              <a:solidFill>
                <a:srgbClr val="1A1A1A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200"/>
              <a:buFont typeface="Arial"/>
              <a:buAutoNum type="arabicPeriod"/>
            </a:pPr>
            <a:r>
              <a:rPr lang="ru-RU" sz="1200">
                <a:solidFill>
                  <a:srgbClr val="1A1A1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Слабые студенты будут вынуждены активно вникать в каждый элемент формулы, что приведёт к снижению числа типичных ошибок в их собственных решениях на 40% и более.</a:t>
            </a:r>
            <a:endParaRPr sz="1200">
              <a:solidFill>
                <a:srgbClr val="1A1A1A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200"/>
              <a:buFont typeface="Arial"/>
              <a:buAutoNum type="arabicPeriod"/>
            </a:pPr>
            <a:r>
              <a:rPr lang="ru-RU" sz="1200">
                <a:solidFill>
                  <a:srgbClr val="1A1A1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Сильные студенты получат дополнительный когнитивный стимул (поиск ошибок бота), что предотвратит снижение интереса и позволит им углубиться в обсуждение границ применимости моделей.</a:t>
            </a:r>
            <a:endParaRPr sz="1200">
              <a:solidFill>
                <a:srgbClr val="1A1A1A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200"/>
              <a:buFont typeface="Arial"/>
              <a:buAutoNum type="arabicPeriod"/>
            </a:pPr>
            <a:r>
              <a:rPr lang="ru-RU" sz="1200">
                <a:solidFill>
                  <a:srgbClr val="1A1A1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Сравнение двух предсказаний (ИИ vs точная формула) и их сопоставление с реальным экспериментом сформирует у студентов навык критической оценки компьютерных моделей и понимание их ограничений.</a:t>
            </a:r>
            <a:endParaRPr sz="1200">
              <a:solidFill>
                <a:srgbClr val="1A1A1A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1A1A1A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ru-RU" sz="1200">
                <a:solidFill>
                  <a:srgbClr val="1A1A1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Нулевая гипотеза (для статистической проверки):</a:t>
            </a:r>
            <a:endParaRPr b="1" i="1" sz="1200">
              <a:solidFill>
                <a:srgbClr val="1A1A1A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1A1A1A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rgbClr val="1155CC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Внедрение такого ИИ-ассистента не приводит к статистически значимому изменению успеваемости или метакогнитивных навыков по сравнению с традиционными методами обучения.</a:t>
            </a:r>
            <a:endParaRPr sz="1200">
              <a:solidFill>
                <a:srgbClr val="1155CC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1A1A1A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ru-RU" sz="1200">
                <a:solidFill>
                  <a:srgbClr val="1A1A1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Альтернативная гипотеза (рабочая):</a:t>
            </a:r>
            <a:endParaRPr b="1" i="1" sz="1200">
              <a:solidFill>
                <a:srgbClr val="1A1A1A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1A1A1A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1200">
                <a:solidFill>
                  <a:srgbClr val="38761D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Применение «намеренно ошибающегося» ИИ-ассистента значительно повышает успеваемость (прирост среднего балла ≥15%) и уровень метакогнитивной активности (доля нашедших ошибку ≥70%) в экспериментальной группе по сравнению с контрольной.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0"/>
          <p:cNvSpPr txBox="1"/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b="1" lang="ru-RU"/>
              <a:t>Дорожная карта работ для проверки гипотезы</a:t>
            </a:r>
            <a:endParaRPr/>
          </a:p>
        </p:txBody>
      </p:sp>
      <p:grpSp>
        <p:nvGrpSpPr>
          <p:cNvPr id="142" name="Google Shape;142;p20"/>
          <p:cNvGrpSpPr/>
          <p:nvPr/>
        </p:nvGrpSpPr>
        <p:grpSpPr>
          <a:xfrm>
            <a:off x="3521496" y="819065"/>
            <a:ext cx="8498303" cy="5492397"/>
            <a:chOff x="4034" y="819065"/>
            <a:chExt cx="8498303" cy="5492397"/>
          </a:xfrm>
        </p:grpSpPr>
        <p:sp>
          <p:nvSpPr>
            <p:cNvPr id="143" name="Google Shape;143;p20"/>
            <p:cNvSpPr/>
            <p:nvPr/>
          </p:nvSpPr>
          <p:spPr>
            <a:xfrm rot="5400000">
              <a:off x="531841" y="1738241"/>
              <a:ext cx="1589834" cy="2645448"/>
            </a:xfrm>
            <a:prstGeom prst="corner">
              <a:avLst>
                <a:gd fmla="val 16120" name="adj1"/>
                <a:gd fmla="val 16110" name="adj2"/>
              </a:avLst>
            </a:prstGeom>
            <a:solidFill>
              <a:srgbClr val="3EB8D2"/>
            </a:solidFill>
            <a:ln cap="flat" cmpd="sng" w="10775">
              <a:solidFill>
                <a:srgbClr val="3EB8D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20"/>
            <p:cNvSpPr/>
            <p:nvPr/>
          </p:nvSpPr>
          <p:spPr>
            <a:xfrm>
              <a:off x="308492" y="2477497"/>
              <a:ext cx="2388325" cy="38339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20"/>
            <p:cNvSpPr txBox="1"/>
            <p:nvPr/>
          </p:nvSpPr>
          <p:spPr>
            <a:xfrm>
              <a:off x="308492" y="2477497"/>
              <a:ext cx="2388325" cy="38339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4750" lIns="64750" spcFirstLastPara="1" rIns="64750" wrap="square" tIns="647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Arial"/>
                <a:buNone/>
              </a:pPr>
              <a:r>
                <a:rPr b="0" i="0" lang="ru-RU" sz="17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Формулировка требований к ИИ-решению (написание промптов-инструкций с примерами всех «ловушек» для каждого типа задач с тремя уровнями ошибок (лёгкая, средняя, сложная), чтобы можно было выбирать уровень сложности для разных занятий, бланки для фиксации результатов)</a:t>
              </a:r>
              <a:endParaRPr b="0" i="0" sz="17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46" name="Google Shape;146;p20"/>
            <p:cNvSpPr/>
            <p:nvPr/>
          </p:nvSpPr>
          <p:spPr>
            <a:xfrm>
              <a:off x="2204156" y="1543480"/>
              <a:ext cx="450627" cy="450627"/>
            </a:xfrm>
            <a:prstGeom prst="triangle">
              <a:avLst>
                <a:gd fmla="val 100000" name="adj"/>
              </a:avLst>
            </a:prstGeom>
            <a:solidFill>
              <a:srgbClr val="3EB8D2"/>
            </a:solidFill>
            <a:ln cap="flat" cmpd="sng" w="10775">
              <a:solidFill>
                <a:srgbClr val="3EB8D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20"/>
            <p:cNvSpPr/>
            <p:nvPr/>
          </p:nvSpPr>
          <p:spPr>
            <a:xfrm rot="5400000">
              <a:off x="3455618" y="1014750"/>
              <a:ext cx="1589834" cy="2645448"/>
            </a:xfrm>
            <a:prstGeom prst="corner">
              <a:avLst>
                <a:gd fmla="val 16120" name="adj1"/>
                <a:gd fmla="val 16110" name="adj2"/>
              </a:avLst>
            </a:prstGeom>
            <a:solidFill>
              <a:srgbClr val="3EB8D2"/>
            </a:solidFill>
            <a:ln cap="flat" cmpd="sng" w="10775">
              <a:solidFill>
                <a:srgbClr val="3EB8D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20"/>
            <p:cNvSpPr/>
            <p:nvPr/>
          </p:nvSpPr>
          <p:spPr>
            <a:xfrm>
              <a:off x="3190235" y="1805169"/>
              <a:ext cx="2388325" cy="20935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20"/>
            <p:cNvSpPr txBox="1"/>
            <p:nvPr/>
          </p:nvSpPr>
          <p:spPr>
            <a:xfrm>
              <a:off x="3190235" y="1805169"/>
              <a:ext cx="2388325" cy="20935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4750" lIns="64750" spcFirstLastPara="1" rIns="64750" wrap="square" tIns="647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Arial"/>
                <a:buNone/>
              </a:pPr>
              <a:r>
                <a:rPr b="0" i="0" lang="ru-RU" sz="17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Проведение эксперимента</a:t>
              </a:r>
              <a:endParaRPr b="0" i="0" sz="17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50" name="Google Shape;150;p20"/>
            <p:cNvSpPr/>
            <p:nvPr/>
          </p:nvSpPr>
          <p:spPr>
            <a:xfrm>
              <a:off x="5127933" y="819989"/>
              <a:ext cx="450627" cy="450627"/>
            </a:xfrm>
            <a:prstGeom prst="triangle">
              <a:avLst>
                <a:gd fmla="val 100000" name="adj"/>
              </a:avLst>
            </a:prstGeom>
            <a:solidFill>
              <a:srgbClr val="3EB8D2"/>
            </a:solidFill>
            <a:ln cap="flat" cmpd="sng" w="10775">
              <a:solidFill>
                <a:srgbClr val="3EB8D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20"/>
            <p:cNvSpPr/>
            <p:nvPr/>
          </p:nvSpPr>
          <p:spPr>
            <a:xfrm rot="5400000">
              <a:off x="6379395" y="291258"/>
              <a:ext cx="1589834" cy="2645448"/>
            </a:xfrm>
            <a:prstGeom prst="corner">
              <a:avLst>
                <a:gd fmla="val 16120" name="adj1"/>
                <a:gd fmla="val 16110" name="adj2"/>
              </a:avLst>
            </a:prstGeom>
            <a:solidFill>
              <a:srgbClr val="3EB8D2"/>
            </a:solidFill>
            <a:ln cap="flat" cmpd="sng" w="10775">
              <a:solidFill>
                <a:srgbClr val="3EB8D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20"/>
            <p:cNvSpPr/>
            <p:nvPr/>
          </p:nvSpPr>
          <p:spPr>
            <a:xfrm>
              <a:off x="6114012" y="1081677"/>
              <a:ext cx="2388325" cy="20935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20"/>
            <p:cNvSpPr txBox="1"/>
            <p:nvPr/>
          </p:nvSpPr>
          <p:spPr>
            <a:xfrm>
              <a:off x="6114012" y="1081677"/>
              <a:ext cx="2388325" cy="20935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4750" lIns="64750" spcFirstLastPara="1" rIns="64750" wrap="square" tIns="647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Arial"/>
                <a:buNone/>
              </a:pPr>
              <a:r>
                <a:rPr b="0" i="0" lang="ru-RU" sz="17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Подведение итогов эксперимента, написание отчета </a:t>
              </a:r>
              <a:endParaRPr b="0" i="0" sz="17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sp>
        <p:nvSpPr>
          <p:cNvPr id="154" name="Google Shape;154;p20"/>
          <p:cNvSpPr txBox="1"/>
          <p:nvPr/>
        </p:nvSpPr>
        <p:spPr>
          <a:xfrm>
            <a:off x="3962400" y="1912883"/>
            <a:ext cx="179728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Август 2026 г. </a:t>
            </a: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55" name="Google Shape;155;p20"/>
          <p:cNvSpPr txBox="1"/>
          <p:nvPr/>
        </p:nvSpPr>
        <p:spPr>
          <a:xfrm>
            <a:off x="6505903" y="903119"/>
            <a:ext cx="2322787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Сентябрь 2026 г. – декабрь 2026 г. </a:t>
            </a: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56" name="Google Shape;156;p20"/>
          <p:cNvSpPr txBox="1"/>
          <p:nvPr/>
        </p:nvSpPr>
        <p:spPr>
          <a:xfrm>
            <a:off x="9774621" y="378372"/>
            <a:ext cx="1820883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Январь 2027 г.</a:t>
            </a: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1"/>
          <p:cNvSpPr txBox="1"/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b="1" lang="ru-RU"/>
              <a:t>Дизайн эксперимента</a:t>
            </a:r>
            <a:endParaRPr/>
          </a:p>
        </p:txBody>
      </p:sp>
      <p:sp>
        <p:nvSpPr>
          <p:cNvPr id="162" name="Google Shape;162;p21"/>
          <p:cNvSpPr txBox="1"/>
          <p:nvPr>
            <p:ph idx="1" type="body"/>
          </p:nvPr>
        </p:nvSpPr>
        <p:spPr>
          <a:xfrm>
            <a:off x="3602568" y="797433"/>
            <a:ext cx="8003138" cy="1098042"/>
          </a:xfrm>
          <a:prstGeom prst="rect">
            <a:avLst/>
          </a:prstGeom>
          <a:solidFill>
            <a:srgbClr val="D7F0F6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1800">
                <a:solidFill>
                  <a:srgbClr val="0F111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Проводим эксперимент </a:t>
            </a:r>
            <a:r>
              <a:rPr b="1" lang="ru-RU" sz="1800">
                <a:solidFill>
                  <a:srgbClr val="0F111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«до-после»</a:t>
            </a:r>
            <a:r>
              <a:rPr lang="ru-RU" sz="1800">
                <a:solidFill>
                  <a:srgbClr val="0F111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 (baseline — intervention — post-test) в рамках 3 тем. Все студенты проходят через все этапы, но с фиксацией их персонального прогресса.</a:t>
            </a:r>
            <a:endParaRPr/>
          </a:p>
        </p:txBody>
      </p:sp>
      <p:graphicFrame>
        <p:nvGraphicFramePr>
          <p:cNvPr id="163" name="Google Shape;163;p21"/>
          <p:cNvGraphicFramePr/>
          <p:nvPr/>
        </p:nvGraphicFramePr>
        <p:xfrm>
          <a:off x="3527437" y="2085975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{49CB5D62-06B3-4FB6-A634-AD18ABC59E94}</a:tableStyleId>
              </a:tblPr>
              <a:tblGrid>
                <a:gridCol w="1437725"/>
                <a:gridCol w="1558675"/>
                <a:gridCol w="2114550"/>
                <a:gridCol w="1546325"/>
                <a:gridCol w="1569125"/>
              </a:tblGrid>
              <a:tr h="775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41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Этап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600" marB="40600" marR="64975" marL="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41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Темы дисциплины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600" marB="40600" marR="64975" marL="649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41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Что делаем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600" marB="40600" marR="64975" marL="649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41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Роль ИИ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600" marB="40600" marR="64975" marL="649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41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Измерения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600" marB="40600" marR="64975" marL="64975" anchor="ctr"/>
                </a:tc>
              </a:tr>
              <a:tr h="30723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392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solidFill>
                            <a:srgbClr val="0C594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ШАГ 1. Диагностика (Baseline)</a:t>
                      </a:r>
                      <a:endParaRPr sz="1400" u="none" cap="none" strike="noStrike">
                        <a:solidFill>
                          <a:srgbClr val="0C594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600" marB="40600" marR="64975" marL="0" anchor="ctr">
                    <a:solidFill>
                      <a:srgbClr val="D7F0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392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№ 8. Ферментативный катализ + № 9. Ферментативная кинетика (первые 2 практических занятия)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600" marB="40600" marR="64975" marL="6497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392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Студенты решают классические задачи (расчёт Km, Vmax, построение графиков М.-М. и Лайнуивера-Берка) строго без ИИ, только калькулятор и линейка.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600" marB="40600" marR="64975" marL="6497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392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ИИ запрещён.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600" marB="40600" marR="64975" marL="6497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392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Время решения, % ошибок, количество вопросов «а что делать?», самооценка уверенности (1–10). Это - контроль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600" marB="40600" marR="0" marL="64975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2"/>
          <p:cNvSpPr txBox="1"/>
          <p:nvPr>
            <p:ph type="title"/>
          </p:nvPr>
        </p:nvSpPr>
        <p:spPr>
          <a:xfrm>
            <a:off x="1" y="1128408"/>
            <a:ext cx="2362200" cy="4601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rbel"/>
              <a:buNone/>
            </a:pPr>
            <a:r>
              <a:rPr b="1" lang="ru-RU" sz="2800"/>
              <a:t>Дизайн эксперимента</a:t>
            </a:r>
            <a:endParaRPr sz="2800"/>
          </a:p>
        </p:txBody>
      </p:sp>
      <p:graphicFrame>
        <p:nvGraphicFramePr>
          <p:cNvPr id="169" name="Google Shape;169;p22"/>
          <p:cNvGraphicFramePr/>
          <p:nvPr/>
        </p:nvGraphicFramePr>
        <p:xfrm>
          <a:off x="2362201" y="85725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{49CB5D62-06B3-4FB6-A634-AD18ABC59E94}</a:tableStyleId>
              </a:tblPr>
              <a:tblGrid>
                <a:gridCol w="1657700"/>
                <a:gridCol w="1635675"/>
                <a:gridCol w="2621250"/>
                <a:gridCol w="1875075"/>
                <a:gridCol w="1925750"/>
              </a:tblGrid>
              <a:tr h="721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41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Этап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0600" marB="40600" marR="64975" marL="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41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Темы дисциплины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0600" marB="40600" marR="64975" marL="649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41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Что делаем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0600" marB="40600" marR="64975" marL="649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41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Роль ИИ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0600" marB="40600" marR="64975" marL="6497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41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Измерения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0600" marB="40600" marR="64975" marL="64975" anchor="ctr"/>
                </a:tc>
              </a:tr>
              <a:tr h="3583125">
                <a:tc>
                  <a:txBody>
                    <a:bodyPr/>
                    <a:lstStyle/>
                    <a:p>
                      <a:pPr indent="85725" lvl="0" marL="0" marR="0" rtl="0" algn="l">
                        <a:lnSpc>
                          <a:spcPct val="13392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solidFill>
                            <a:srgbClr val="0C594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ШАГ 2. Вмешательство (Intervention)</a:t>
                      </a:r>
                      <a:endParaRPr sz="1400" u="none" cap="none" strike="noStrike">
                        <a:solidFill>
                          <a:srgbClr val="0C594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600" marB="40600" marR="64975" marL="0" anchor="ctr">
                    <a:solidFill>
                      <a:srgbClr val="FEF1C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392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№ 10. Активаторы/ ингибиторы + №12. Локализация + №14. Моделирование в ферментативной кинетике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600" marB="40600" marR="64975" marL="6497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392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Переходим в гибридный режим. Теперь ИИ разрешён, но по строгому протоколу: студент сначала запрашивает у бота решение, а затем обязан найти в этом решении 2 ошибки/галлюцинации и исправить их (режим «Киборг»). Если студент слепо копирует — работа не засчитывается.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600" marB="40600" marR="64975" marL="6497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392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ИИ-бот работает в режиме «Галлюцинатор» (специально делает типичные ошибки в расчётах или путает типы ингибирования).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600" marB="40600" marR="64975" marL="6497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392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Качество найденных ошибок, количество уточняющих вопросов (резко падает), точность финального ответа.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600" marB="40600" marR="0" marL="64975" anchor="ctr"/>
                </a:tc>
              </a:tr>
              <a:tr h="2239275">
                <a:tc>
                  <a:txBody>
                    <a:bodyPr/>
                    <a:lstStyle/>
                    <a:p>
                      <a:pPr indent="0" lvl="0" marL="85725" marR="0" rtl="0" algn="l">
                        <a:lnSpc>
                          <a:spcPct val="13392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solidFill>
                            <a:srgbClr val="0C594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ШАГ 3. Контрольный срез (Post-test)</a:t>
                      </a:r>
                      <a:endParaRPr sz="1400" u="none" cap="none" strike="noStrike">
                        <a:solidFill>
                          <a:srgbClr val="0C594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600" marB="40600" marR="64975" marL="0" anchor="ctr">
                    <a:solidFill>
                      <a:srgbClr val="F6D6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392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№ 16. Моделирование в ферментативной кинетике + № 24. Компьютерное моделирование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600" marB="40600" marR="64975" marL="6497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392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Повторная диагностика. Студенты снова получают задачи того же типа, что и на Шаге 1, но с новыми цифрами. ИИ снова запрещён, чтобы увидеть, осталось ли что-то в головах.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600" marB="40600" marR="64975" marL="6497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392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ИИ запрещён.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600" marB="40600" marR="64975" marL="6497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392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Время, ошибки, вопросы — сравниваем с Шагом 1. Главный критерий: разрыв между сильными и слабыми должен сократиться.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600" marB="40600" marR="0" marL="64975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3"/>
          <p:cNvSpPr txBox="1"/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b="1" lang="ru-RU"/>
              <a:t>Какой ИИ нам нужен?</a:t>
            </a:r>
            <a:endParaRPr/>
          </a:p>
        </p:txBody>
      </p:sp>
      <p:sp>
        <p:nvSpPr>
          <p:cNvPr id="175" name="Google Shape;175;p23"/>
          <p:cNvSpPr txBox="1"/>
          <p:nvPr>
            <p:ph idx="1" type="body"/>
          </p:nvPr>
        </p:nvSpPr>
        <p:spPr>
          <a:xfrm>
            <a:off x="3869267" y="638175"/>
            <a:ext cx="7856007" cy="534657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1343025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b="1" lang="ru-RU" sz="1800">
                <a:solidFill>
                  <a:srgbClr val="1A606E"/>
                </a:solidFill>
                <a:latin typeface="Arial"/>
                <a:ea typeface="Arial"/>
                <a:cs typeface="Arial"/>
                <a:sym typeface="Arial"/>
              </a:rPr>
              <a:t>Какой тип ИИ предполагается? </a:t>
            </a:r>
            <a:endParaRPr/>
          </a:p>
          <a:p>
            <a:pPr indent="-182880" lvl="0" marL="18288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ru-RU" sz="1800">
                <a:solidFill>
                  <a:srgbClr val="0F1115"/>
                </a:solidFill>
                <a:latin typeface="Arial"/>
                <a:ea typeface="Arial"/>
                <a:cs typeface="Arial"/>
                <a:sym typeface="Arial"/>
              </a:rPr>
              <a:t>Гибрид: «чат-бот с элементами симулятора на основе знаний» (Rule-based + LLM с фиксированным промптом, имитирующим физико-химическую модель).</a:t>
            </a:r>
            <a:endParaRPr/>
          </a:p>
          <a:p>
            <a:pPr indent="-182880" lvl="0" marL="18288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ru-RU" sz="1800">
                <a:solidFill>
                  <a:srgbClr val="0F1115"/>
                </a:solidFill>
                <a:latin typeface="Arial"/>
                <a:ea typeface="Arial"/>
                <a:cs typeface="Arial"/>
                <a:sym typeface="Arial"/>
              </a:rPr>
              <a:t>Почему не чистый симулятор?</a:t>
            </a:r>
            <a:endParaRPr/>
          </a:p>
          <a:p>
            <a:pPr indent="-182880" lvl="0" marL="18288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ru-RU" sz="1800">
                <a:solidFill>
                  <a:srgbClr val="0F1115"/>
                </a:solidFill>
                <a:latin typeface="Arial"/>
                <a:ea typeface="Arial"/>
                <a:cs typeface="Arial"/>
                <a:sym typeface="Arial"/>
              </a:rPr>
              <a:t>Чистый симулятор (например, написанный на Python, который точно решает уравнение Михаэлиса-Ментен) слишком точен и не дает педагогического эффекта «обсуждения неточности». Чат-бот с LLM может ошибаться правдоподобно, что провоцирует студентов критически сравнивать с реальным опытом.</a:t>
            </a:r>
            <a:endParaRPr/>
          </a:p>
          <a:p>
            <a:pPr indent="1343025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b="1" lang="ru-RU" sz="1800">
                <a:solidFill>
                  <a:srgbClr val="1A606E"/>
                </a:solidFill>
                <a:latin typeface="Arial"/>
                <a:ea typeface="Arial"/>
                <a:cs typeface="Arial"/>
                <a:sym typeface="Arial"/>
              </a:rPr>
              <a:t>Конкретно:</a:t>
            </a:r>
            <a:endParaRPr/>
          </a:p>
          <a:p>
            <a:pPr indent="-182880" lvl="0" marL="18288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ru-RU" sz="1800">
                <a:solidFill>
                  <a:srgbClr val="0F1115"/>
                </a:solidFill>
                <a:latin typeface="Arial"/>
                <a:ea typeface="Arial"/>
                <a:cs typeface="Arial"/>
                <a:sym typeface="Arial"/>
              </a:rPr>
              <a:t>Используем LLM (GPT-4, Claude, или даже локальную модель) с жестким системным промптом, где она выступает в роли «биохимического предиктора».</a:t>
            </a:r>
            <a:endParaRPr/>
          </a:p>
          <a:p>
            <a:pPr indent="-182880" lvl="0" marL="18288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ru-RU" sz="1800">
                <a:solidFill>
                  <a:srgbClr val="0F1115"/>
                </a:solidFill>
                <a:latin typeface="Arial"/>
                <a:ea typeface="Arial"/>
                <a:cs typeface="Arial"/>
                <a:sym typeface="Arial"/>
              </a:rPr>
              <a:t>В промпт зашиты базовые уравнения (например, зависимость скорости ферментативной реакции от pH, температуры, субстрата) — это делает его похожим на симулятор, но с вероятностным, «живым» ответом.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4"/>
          <p:cNvSpPr txBox="1"/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b="1" lang="ru-RU"/>
              <a:t>Логика работы бота</a:t>
            </a:r>
            <a:endParaRPr/>
          </a:p>
        </p:txBody>
      </p:sp>
      <p:sp>
        <p:nvSpPr>
          <p:cNvPr id="181" name="Google Shape;181;p24"/>
          <p:cNvSpPr txBox="1"/>
          <p:nvPr>
            <p:ph idx="1" type="body"/>
          </p:nvPr>
        </p:nvSpPr>
        <p:spPr>
          <a:xfrm>
            <a:off x="3868738" y="149495"/>
            <a:ext cx="7745194" cy="65494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i="1" lang="ru-RU" sz="180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Логика бота </a:t>
            </a:r>
            <a:r>
              <a:rPr lang="ru-RU" sz="180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– не просто чат, а «вредный репетитор».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ru-RU" sz="180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На входе студент вводит параметры задачи (например: «Концентрация субстрата 0.05 мМ, концентрация фермента 0.01 мкМ, начальная скорость 2.5 мкМ/мин, определи Km»).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ru-RU" sz="180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На выходе бот выдаёт структурированный, но </a:t>
            </a:r>
            <a:r>
              <a:rPr lang="ru-RU" sz="1800">
                <a:solidFill>
                  <a:srgbClr val="A72326"/>
                </a:solidFill>
                <a:latin typeface="Arial"/>
                <a:ea typeface="Arial"/>
                <a:cs typeface="Arial"/>
                <a:sym typeface="Arial"/>
              </a:rPr>
              <a:t>содержащий ошибку </a:t>
            </a:r>
            <a:r>
              <a:rPr lang="ru-RU" sz="180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ответ. Например: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ru-RU" sz="180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«Решение: Vmax = 10 мкМ/мин. Подставляем в уравнение М.-М.: Km = (Vmax * [S]) / v = (10 * 0.05) / 2.5 = 0.2 мМ.»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b="1" i="1" lang="ru-RU" sz="180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1" i="1" lang="ru-RU" sz="1800">
                <a:solidFill>
                  <a:srgbClr val="1A606E"/>
                </a:solidFill>
                <a:latin typeface="Arial"/>
                <a:ea typeface="Arial"/>
                <a:cs typeface="Arial"/>
                <a:sym typeface="Arial"/>
              </a:rPr>
              <a:t>Ошибка: </a:t>
            </a:r>
            <a:r>
              <a:rPr lang="ru-RU" sz="180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бот «забыл» вычесть v из Vmax в знаменателе (правильная формула: Km = [S] * (Vmax - v)/v). Что является типичной ошибкой слабых студентов.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800"/>
              <a:buNone/>
            </a:pPr>
            <a:r>
              <a:rPr lang="ru-RU" sz="180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Студент обязан написать в чат: «Нашёл ошибку: в формуле пропущено (Vmax - v)» — и только после этого бот выдаёт правильный ответ и хвалит студента.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b="1" lang="ru-RU" sz="1800">
                <a:solidFill>
                  <a:srgbClr val="1A606E"/>
                </a:solidFill>
                <a:latin typeface="Arial"/>
                <a:ea typeface="Arial"/>
                <a:cs typeface="Arial"/>
                <a:sym typeface="Arial"/>
              </a:rPr>
              <a:t>Почему это работает на гетерогенность?</a:t>
            </a:r>
            <a:endParaRPr/>
          </a:p>
          <a:p>
            <a:pPr indent="-182880" lvl="0" marL="182880" rtl="0" algn="just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b="1" lang="ru-RU" sz="1800">
                <a:solidFill>
                  <a:srgbClr val="0C594F"/>
                </a:solidFill>
                <a:latin typeface="Arial"/>
                <a:ea typeface="Arial"/>
                <a:cs typeface="Arial"/>
                <a:sym typeface="Arial"/>
              </a:rPr>
              <a:t>Сильные</a:t>
            </a:r>
            <a:r>
              <a:rPr lang="ru-RU" sz="180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 быстро находят ошибку и не скучают (им интересно «ловить» бота).</a:t>
            </a:r>
            <a:endParaRPr/>
          </a:p>
          <a:p>
            <a:pPr indent="-182880" lvl="0" marL="18288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b="1" lang="ru-RU" sz="1800">
                <a:solidFill>
                  <a:srgbClr val="A72326"/>
                </a:solidFill>
                <a:latin typeface="Arial"/>
                <a:ea typeface="Arial"/>
                <a:cs typeface="Arial"/>
                <a:sym typeface="Arial"/>
              </a:rPr>
              <a:t>Слабые</a:t>
            </a:r>
            <a:r>
              <a:rPr lang="ru-RU" sz="180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 перестают просто копировать — они вынуждены вглядываться в формулу, чтобы найти ошибку. Это заставляет их учить формулу, а не просто подставлять цифры.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5"/>
          <p:cNvSpPr txBox="1"/>
          <p:nvPr>
            <p:ph type="title"/>
          </p:nvPr>
        </p:nvSpPr>
        <p:spPr>
          <a:xfrm>
            <a:off x="252919" y="1123837"/>
            <a:ext cx="3166556" cy="4601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b="1" lang="ru-RU"/>
              <a:t>Возможная формализация</a:t>
            </a:r>
            <a:endParaRPr/>
          </a:p>
        </p:txBody>
      </p:sp>
      <p:sp>
        <p:nvSpPr>
          <p:cNvPr id="187" name="Google Shape;187;p25"/>
          <p:cNvSpPr txBox="1"/>
          <p:nvPr>
            <p:ph idx="1" type="body"/>
          </p:nvPr>
        </p:nvSpPr>
        <p:spPr>
          <a:xfrm>
            <a:off x="3878793" y="806957"/>
            <a:ext cx="7846482" cy="58605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20000"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A606E"/>
              </a:buClr>
              <a:buSzPct val="100000"/>
              <a:buNone/>
            </a:pPr>
            <a:r>
              <a:rPr b="1" lang="ru-RU" sz="1600">
                <a:solidFill>
                  <a:srgbClr val="1A606E"/>
                </a:solidFill>
                <a:latin typeface="Arial"/>
                <a:ea typeface="Arial"/>
                <a:cs typeface="Arial"/>
                <a:sym typeface="Arial"/>
              </a:rPr>
              <a:t>Формализация возможна на входе — в описании параметров эксперимента, которые студент подает в ИИ.</a:t>
            </a:r>
            <a:endParaRPr sz="1600">
              <a:solidFill>
                <a:srgbClr val="1A606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542925" lvl="0" marL="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A72326"/>
              </a:buClr>
              <a:buSzPct val="100000"/>
              <a:buNone/>
            </a:pPr>
            <a:r>
              <a:rPr b="1" lang="ru-RU" sz="1600">
                <a:solidFill>
                  <a:srgbClr val="A72326"/>
                </a:solidFill>
                <a:latin typeface="Arial"/>
                <a:ea typeface="Arial"/>
                <a:cs typeface="Arial"/>
                <a:sym typeface="Arial"/>
              </a:rPr>
              <a:t>Зачем:</a:t>
            </a:r>
            <a:br>
              <a:rPr lang="ru-RU" sz="1600">
                <a:solidFill>
                  <a:srgbClr val="0F111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600">
                <a:solidFill>
                  <a:srgbClr val="0F1115"/>
                </a:solidFill>
                <a:latin typeface="Arial"/>
                <a:ea typeface="Arial"/>
                <a:cs typeface="Arial"/>
                <a:sym typeface="Arial"/>
              </a:rPr>
              <a:t>Студенты (менее подкованные в биохимии) склонны писать «много крахмала», «немного фермента», «тепло». ИИ на такой запрос выдаст галюцинацию. Если же они введут «1% крахмал, 0.1 мг/мл амилазы, pH 6.8, 25°C» — предсказание будет осмысленным.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542925" lvl="0" marL="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A72326"/>
              </a:buClr>
              <a:buSzPct val="100000"/>
              <a:buNone/>
            </a:pPr>
            <a:r>
              <a:rPr b="1" lang="ru-RU" sz="1600">
                <a:solidFill>
                  <a:srgbClr val="A72326"/>
                </a:solidFill>
                <a:latin typeface="Arial"/>
                <a:ea typeface="Arial"/>
                <a:cs typeface="Arial"/>
                <a:sym typeface="Arial"/>
              </a:rPr>
              <a:t>Где именно ввести формализацию:</a:t>
            </a:r>
            <a:endParaRPr sz="1600">
              <a:solidFill>
                <a:srgbClr val="A7232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0F1115"/>
              </a:buClr>
              <a:buSzPct val="100000"/>
              <a:buNone/>
            </a:pPr>
            <a:r>
              <a:rPr lang="ru-RU" sz="1600">
                <a:solidFill>
                  <a:srgbClr val="0F1115"/>
                </a:solidFill>
                <a:latin typeface="Arial"/>
                <a:ea typeface="Arial"/>
                <a:cs typeface="Arial"/>
                <a:sym typeface="Arial"/>
              </a:rPr>
              <a:t>Создать </a:t>
            </a:r>
            <a:r>
              <a:rPr b="1" lang="ru-RU" sz="1600">
                <a:solidFill>
                  <a:srgbClr val="0F1115"/>
                </a:solidFill>
                <a:latin typeface="Arial"/>
                <a:ea typeface="Arial"/>
                <a:cs typeface="Arial"/>
                <a:sym typeface="Arial"/>
              </a:rPr>
              <a:t>бланк-шаблон</a:t>
            </a:r>
            <a:r>
              <a:rPr lang="ru-RU" sz="1600">
                <a:solidFill>
                  <a:srgbClr val="0F1115"/>
                </a:solidFill>
                <a:latin typeface="Arial"/>
                <a:ea typeface="Arial"/>
                <a:cs typeface="Arial"/>
                <a:sym typeface="Arial"/>
              </a:rPr>
              <a:t> (бумажный в протоколе практического занятия), где студент обязан заполнить: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93980" lvl="1" marL="45720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0F1115"/>
              </a:buClr>
              <a:buSzPct val="100000"/>
              <a:buFont typeface="Noto Sans Symbols"/>
              <a:buChar char="∙"/>
            </a:pPr>
            <a:r>
              <a:rPr lang="ru-RU" sz="1600">
                <a:solidFill>
                  <a:srgbClr val="0F1115"/>
                </a:solidFill>
                <a:latin typeface="Arial"/>
                <a:ea typeface="Arial"/>
                <a:cs typeface="Arial"/>
                <a:sym typeface="Arial"/>
              </a:rPr>
              <a:t>Концентрация субстрата (в % или мМ)</a:t>
            </a:r>
            <a:endParaRPr sz="1600">
              <a:solidFill>
                <a:srgbClr val="0F111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93980" lvl="1" marL="45720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0F1115"/>
              </a:buClr>
              <a:buSzPct val="100000"/>
              <a:buFont typeface="Noto Sans Symbols"/>
              <a:buChar char="∙"/>
            </a:pPr>
            <a:r>
              <a:rPr lang="ru-RU" sz="1600">
                <a:solidFill>
                  <a:srgbClr val="0F1115"/>
                </a:solidFill>
                <a:latin typeface="Arial"/>
                <a:ea typeface="Arial"/>
                <a:cs typeface="Arial"/>
                <a:sym typeface="Arial"/>
              </a:rPr>
              <a:t>Концентрация фермента (в мг/мл или Ед/мл)</a:t>
            </a:r>
            <a:endParaRPr sz="1600">
              <a:solidFill>
                <a:srgbClr val="0F111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93980" lvl="1" marL="45720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0F1115"/>
              </a:buClr>
              <a:buSzPct val="100000"/>
              <a:buFont typeface="Noto Sans Symbols"/>
              <a:buChar char="∙"/>
            </a:pPr>
            <a:r>
              <a:rPr lang="ru-RU" sz="1600">
                <a:solidFill>
                  <a:srgbClr val="0F1115"/>
                </a:solidFill>
                <a:latin typeface="Arial"/>
                <a:ea typeface="Arial"/>
                <a:cs typeface="Arial"/>
                <a:sym typeface="Arial"/>
              </a:rPr>
              <a:t>pH (число)</a:t>
            </a:r>
            <a:endParaRPr sz="1600">
              <a:solidFill>
                <a:srgbClr val="0F111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93980" lvl="1" marL="45720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0F1115"/>
              </a:buClr>
              <a:buSzPct val="100000"/>
              <a:buFont typeface="Noto Sans Symbols"/>
              <a:buChar char="∙"/>
            </a:pPr>
            <a:r>
              <a:rPr lang="ru-RU" sz="1600">
                <a:solidFill>
                  <a:srgbClr val="0F1115"/>
                </a:solidFill>
                <a:latin typeface="Arial"/>
                <a:ea typeface="Arial"/>
                <a:cs typeface="Arial"/>
                <a:sym typeface="Arial"/>
              </a:rPr>
              <a:t>Температура (°C)</a:t>
            </a:r>
            <a:endParaRPr sz="1600">
              <a:solidFill>
                <a:srgbClr val="0F111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93980" lvl="1" marL="45720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0F1115"/>
              </a:buClr>
              <a:buSzPct val="100000"/>
              <a:buFont typeface="Noto Sans Symbols"/>
              <a:buChar char="∙"/>
            </a:pPr>
            <a:r>
              <a:rPr lang="ru-RU" sz="1600">
                <a:solidFill>
                  <a:srgbClr val="0F1115"/>
                </a:solidFill>
                <a:latin typeface="Arial"/>
                <a:ea typeface="Arial"/>
                <a:cs typeface="Arial"/>
                <a:sym typeface="Arial"/>
              </a:rPr>
              <a:t>Время инкубации (мин)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47675" lvl="0" marL="447675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1A606E"/>
              </a:buClr>
              <a:buSzPct val="100000"/>
              <a:buFont typeface="Arial"/>
              <a:buChar char="•"/>
            </a:pPr>
            <a:r>
              <a:rPr lang="ru-RU" sz="1600">
                <a:solidFill>
                  <a:srgbClr val="1A606E"/>
                </a:solidFill>
                <a:latin typeface="Arial"/>
                <a:ea typeface="Arial"/>
                <a:cs typeface="Arial"/>
                <a:sym typeface="Arial"/>
              </a:rPr>
              <a:t>Без этих пяти полей ИИ не отвечает (бот проверяет наличие чисел и единиц).</a:t>
            </a:r>
            <a:endParaRPr sz="1600">
              <a:solidFill>
                <a:srgbClr val="1A606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542925" lvl="0" marL="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A72326"/>
              </a:buClr>
              <a:buSzPct val="100000"/>
              <a:buNone/>
            </a:pPr>
            <a:r>
              <a:rPr b="1" lang="ru-RU" sz="1600">
                <a:solidFill>
                  <a:srgbClr val="A72326"/>
                </a:solidFill>
                <a:latin typeface="Arial"/>
                <a:ea typeface="Arial"/>
                <a:cs typeface="Arial"/>
                <a:sym typeface="Arial"/>
              </a:rPr>
              <a:t>Что дает:</a:t>
            </a:r>
            <a:br>
              <a:rPr lang="ru-RU" sz="1600">
                <a:solidFill>
                  <a:srgbClr val="0F111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600">
                <a:solidFill>
                  <a:srgbClr val="0F1115"/>
                </a:solidFill>
                <a:latin typeface="Arial"/>
                <a:ea typeface="Arial"/>
                <a:cs typeface="Arial"/>
                <a:sym typeface="Arial"/>
              </a:rPr>
              <a:t>Слабые студенты, которые раньше действовали наугад, вынуждены </a:t>
            </a:r>
            <a:r>
              <a:rPr b="1" lang="ru-RU" sz="1600">
                <a:solidFill>
                  <a:srgbClr val="0F1115"/>
                </a:solidFill>
                <a:latin typeface="Arial"/>
                <a:ea typeface="Arial"/>
                <a:cs typeface="Arial"/>
                <a:sym typeface="Arial"/>
              </a:rPr>
              <a:t>формализовать</a:t>
            </a:r>
            <a:r>
              <a:rPr lang="ru-RU" sz="1600">
                <a:solidFill>
                  <a:srgbClr val="0F1115"/>
                </a:solidFill>
                <a:latin typeface="Arial"/>
                <a:ea typeface="Arial"/>
                <a:cs typeface="Arial"/>
                <a:sym typeface="Arial"/>
              </a:rPr>
              <a:t> свою постановку. Это уже половина обучения биохимическому мышлению.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65405" lvl="0" marL="18288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6"/>
          <p:cNvSpPr txBox="1"/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b="1" lang="ru-RU"/>
              <a:t>Усиление эксперимента</a:t>
            </a:r>
            <a:endParaRPr/>
          </a:p>
        </p:txBody>
      </p:sp>
      <p:sp>
        <p:nvSpPr>
          <p:cNvPr id="193" name="Google Shape;193;p26"/>
          <p:cNvSpPr txBox="1"/>
          <p:nvPr>
            <p:ph idx="1" type="body"/>
          </p:nvPr>
        </p:nvSpPr>
        <p:spPr>
          <a:xfrm>
            <a:off x="3333749" y="-5447"/>
            <a:ext cx="8481507" cy="1047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1" lang="ru-RU" sz="1600">
                <a:solidFill>
                  <a:srgbClr val="773804"/>
                </a:solidFill>
                <a:latin typeface="Arial"/>
                <a:ea typeface="Arial"/>
                <a:cs typeface="Arial"/>
                <a:sym typeface="Arial"/>
              </a:rPr>
              <a:t>Усиление за счет добавления слоя «конкурирующих предсказаний» — добавление второго ИИ (или того же, но с другим промптом) / простого табличного калькулятора.</a:t>
            </a:r>
            <a:endParaRPr sz="1600">
              <a:solidFill>
                <a:srgbClr val="77380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26"/>
          <p:cNvSpPr/>
          <p:nvPr/>
        </p:nvSpPr>
        <p:spPr>
          <a:xfrm>
            <a:off x="3569758" y="938403"/>
            <a:ext cx="6305551" cy="1766697"/>
          </a:xfrm>
          <a:prstGeom prst="roundRect">
            <a:avLst>
              <a:gd fmla="val 16667" name="adj"/>
            </a:avLst>
          </a:prstGeom>
          <a:solidFill>
            <a:srgbClr val="B0E3ED"/>
          </a:solidFill>
          <a:ln cap="flat" cmpd="sng" w="10775">
            <a:solidFill>
              <a:srgbClr val="2E87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9906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A606E"/>
              </a:buClr>
              <a:buSzPts val="1400"/>
              <a:buFont typeface="Arial"/>
              <a:buNone/>
            </a:pPr>
            <a:r>
              <a:rPr b="1" lang="ru-RU" sz="1400">
                <a:solidFill>
                  <a:srgbClr val="1A606E"/>
                </a:solidFill>
                <a:latin typeface="Arial"/>
                <a:ea typeface="Arial"/>
                <a:cs typeface="Arial"/>
                <a:sym typeface="Arial"/>
              </a:rPr>
              <a:t>Что это значит?</a:t>
            </a:r>
            <a:br>
              <a:rPr b="1" lang="ru-RU" sz="1400">
                <a:solidFill>
                  <a:srgbClr val="1A606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400">
                <a:solidFill>
                  <a:srgbClr val="0F1115"/>
                </a:solidFill>
                <a:latin typeface="Arial"/>
                <a:ea typeface="Arial"/>
                <a:cs typeface="Arial"/>
                <a:sym typeface="Arial"/>
              </a:rPr>
              <a:t>Студент получает не одно предсказание, а два: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F1115"/>
              </a:buClr>
              <a:buSzPts val="1000"/>
              <a:buFont typeface="Noto Sans Symbols"/>
              <a:buChar char="∙"/>
            </a:pPr>
            <a:r>
              <a:rPr b="1" lang="ru-RU" sz="1400">
                <a:solidFill>
                  <a:srgbClr val="0F1115"/>
                </a:solidFill>
                <a:latin typeface="Arial"/>
                <a:ea typeface="Arial"/>
                <a:cs typeface="Arial"/>
                <a:sym typeface="Arial"/>
              </a:rPr>
              <a:t>Предсказание ИИ-бота</a:t>
            </a:r>
            <a:r>
              <a:rPr lang="ru-RU" sz="1400">
                <a:solidFill>
                  <a:srgbClr val="0F1115"/>
                </a:solidFill>
                <a:latin typeface="Arial"/>
                <a:ea typeface="Arial"/>
                <a:cs typeface="Arial"/>
                <a:sym typeface="Arial"/>
              </a:rPr>
              <a:t> (свободный ответ на естественном языке).</a:t>
            </a:r>
            <a:endParaRPr sz="1400">
              <a:solidFill>
                <a:srgbClr val="0F111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F1115"/>
              </a:buClr>
              <a:buSzPts val="1000"/>
              <a:buFont typeface="Noto Sans Symbols"/>
              <a:buChar char="∙"/>
            </a:pPr>
            <a:r>
              <a:rPr b="1" lang="ru-RU" sz="1400">
                <a:solidFill>
                  <a:srgbClr val="0F1115"/>
                </a:solidFill>
                <a:latin typeface="Arial"/>
                <a:ea typeface="Arial"/>
                <a:cs typeface="Arial"/>
                <a:sym typeface="Arial"/>
              </a:rPr>
              <a:t>Предсказание жесткой формулы</a:t>
            </a:r>
            <a:r>
              <a:rPr lang="ru-RU" sz="1400">
                <a:solidFill>
                  <a:srgbClr val="0F1115"/>
                </a:solidFill>
                <a:latin typeface="Arial"/>
                <a:ea typeface="Arial"/>
                <a:cs typeface="Arial"/>
                <a:sym typeface="Arial"/>
              </a:rPr>
              <a:t> (например, таблица Excel или Яндекс таблица, которая считает по уравнению Михаэлиса-Ментен с фиксированными параметрами).</a:t>
            </a:r>
            <a:endParaRPr sz="18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95" name="Google Shape;195;p26"/>
          <p:cNvSpPr/>
          <p:nvPr/>
        </p:nvSpPr>
        <p:spPr>
          <a:xfrm>
            <a:off x="5886449" y="2623453"/>
            <a:ext cx="6305551" cy="2186672"/>
          </a:xfrm>
          <a:prstGeom prst="roundRect">
            <a:avLst>
              <a:gd fmla="val 16667" name="adj"/>
            </a:avLst>
          </a:prstGeom>
          <a:solidFill>
            <a:srgbClr val="FEF1CB"/>
          </a:solidFill>
          <a:ln cap="flat" cmpd="sng" w="10775">
            <a:solidFill>
              <a:srgbClr val="2E87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9906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A606E"/>
              </a:buClr>
              <a:buSzPts val="1400"/>
              <a:buFont typeface="Arial"/>
              <a:buNone/>
            </a:pPr>
            <a:r>
              <a:rPr b="1" lang="ru-RU" sz="1400">
                <a:solidFill>
                  <a:srgbClr val="1A606E"/>
                </a:solidFill>
                <a:latin typeface="Arial"/>
                <a:ea typeface="Arial"/>
                <a:cs typeface="Arial"/>
                <a:sym typeface="Arial"/>
              </a:rPr>
              <a:t>Почему это усиливает?</a:t>
            </a:r>
            <a:endParaRPr b="1" sz="1400">
              <a:solidFill>
                <a:srgbClr val="1A606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72326"/>
              </a:buClr>
              <a:buSzPts val="1000"/>
              <a:buFont typeface="Noto Sans Symbols"/>
              <a:buChar char="∙"/>
            </a:pPr>
            <a:r>
              <a:rPr lang="ru-RU" sz="1400">
                <a:solidFill>
                  <a:srgbClr val="A7232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Слабые студенты видят разницу между «моделью из учебника» (точной, но сухой) и «гибким ИИ» (может ошибаться, но понятен).</a:t>
            </a:r>
            <a:endParaRPr sz="1400">
              <a:solidFill>
                <a:srgbClr val="A723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8677"/>
              </a:buClr>
              <a:buSzPts val="1000"/>
              <a:buFont typeface="Noto Sans Symbols"/>
              <a:buChar char="∙"/>
            </a:pPr>
            <a:r>
              <a:rPr lang="ru-RU" sz="1400">
                <a:solidFill>
                  <a:srgbClr val="138677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Сильные студенты могут начать спор: «Почему ИИ дал ответ 9 минут, а формула — 11? Какую поправку внес ИИ?» Это выводит на обсуждение скрытых допущений (например, ИИ «знает», что при 25°C амилаза из слюны работает хуже, чем в оптимуме 37°C).</a:t>
            </a:r>
            <a:endParaRPr sz="1400">
              <a:solidFill>
                <a:srgbClr val="13867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96" name="Google Shape;196;p26"/>
          <p:cNvSpPr/>
          <p:nvPr/>
        </p:nvSpPr>
        <p:spPr>
          <a:xfrm>
            <a:off x="3548061" y="4614671"/>
            <a:ext cx="8052881" cy="2005203"/>
          </a:xfrm>
          <a:prstGeom prst="roundRect">
            <a:avLst>
              <a:gd fmla="val 16667" name="adj"/>
            </a:avLst>
          </a:prstGeom>
          <a:solidFill>
            <a:srgbClr val="F6D6D7"/>
          </a:solidFill>
          <a:ln cap="flat" cmpd="sng" w="10775">
            <a:solidFill>
              <a:srgbClr val="2E87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9906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A606E"/>
              </a:buClr>
              <a:buSzPts val="1400"/>
              <a:buFont typeface="Arial"/>
              <a:buNone/>
            </a:pPr>
            <a:r>
              <a:rPr b="1" lang="ru-RU" sz="1400">
                <a:solidFill>
                  <a:srgbClr val="1A606E"/>
                </a:solidFill>
                <a:latin typeface="Arial"/>
                <a:ea typeface="Arial"/>
                <a:cs typeface="Arial"/>
                <a:sym typeface="Arial"/>
              </a:rPr>
              <a:t>Что для этого нужно?</a:t>
            </a:r>
            <a:br>
              <a:rPr lang="ru-RU" sz="1400">
                <a:solidFill>
                  <a:srgbClr val="0F111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400">
                <a:solidFill>
                  <a:srgbClr val="0F1115"/>
                </a:solidFill>
                <a:latin typeface="Arial"/>
                <a:ea typeface="Arial"/>
                <a:cs typeface="Arial"/>
                <a:sym typeface="Arial"/>
              </a:rPr>
              <a:t>1. Чат-бот с промптом (например, в VK через любой AI-бот).</a:t>
            </a:r>
            <a:endParaRPr sz="1400">
              <a:solidFill>
                <a:srgbClr val="0F111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rgbClr val="0F1115"/>
                </a:solidFill>
                <a:latin typeface="Arial"/>
                <a:ea typeface="Arial"/>
                <a:cs typeface="Arial"/>
                <a:sym typeface="Arial"/>
              </a:rPr>
              <a:t>2. Одна ячейка в Google Sheets, куда студент вводит 4 числа, и она выдает время по формуле V = Vmax * [S]/(Km+[S]), где Vmax и Km заданы скрыто.</a:t>
            </a:r>
            <a:endParaRPr sz="1400">
              <a:solidFill>
                <a:srgbClr val="0F111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rgbClr val="0F1115"/>
                </a:solidFill>
                <a:latin typeface="Arial"/>
                <a:ea typeface="Arial"/>
                <a:cs typeface="Arial"/>
                <a:sym typeface="Arial"/>
              </a:rPr>
              <a:t>Сравнение двух предсказаний между собой и с реальностью — это мощный </a:t>
            </a:r>
            <a:r>
              <a:rPr lang="ru-RU" sz="1600">
                <a:solidFill>
                  <a:srgbClr val="A72326"/>
                </a:solidFill>
                <a:latin typeface="Arial"/>
                <a:ea typeface="Arial"/>
                <a:cs typeface="Arial"/>
                <a:sym typeface="Arial"/>
              </a:rPr>
              <a:t>метакогнитивный тренажер.</a:t>
            </a:r>
            <a:endParaRPr sz="1400">
              <a:solidFill>
                <a:srgbClr val="A7232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7"/>
          <p:cNvSpPr txBox="1"/>
          <p:nvPr>
            <p:ph type="ctrTitle"/>
          </p:nvPr>
        </p:nvSpPr>
        <p:spPr>
          <a:xfrm>
            <a:off x="9350828" y="1156933"/>
            <a:ext cx="2841172" cy="325526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Corbel"/>
              <a:buNone/>
            </a:pPr>
            <a:r>
              <a:rPr b="1" lang="ru-RU" sz="3600">
                <a:solidFill>
                  <a:srgbClr val="002060"/>
                </a:solidFill>
              </a:rPr>
              <a:t>Ожидаемые результаты и риски</a:t>
            </a:r>
            <a:endParaRPr/>
          </a:p>
        </p:txBody>
      </p:sp>
      <p:sp>
        <p:nvSpPr>
          <p:cNvPr id="202" name="Google Shape;202;p27"/>
          <p:cNvSpPr txBox="1"/>
          <p:nvPr>
            <p:ph idx="1" type="subTitle"/>
          </p:nvPr>
        </p:nvSpPr>
        <p:spPr>
          <a:xfrm>
            <a:off x="3159485" y="346773"/>
            <a:ext cx="2936515" cy="945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b="1" lang="ru-RU">
                <a:solidFill>
                  <a:srgbClr val="002060"/>
                </a:solidFill>
              </a:rPr>
              <a:t>Критерии успеха</a:t>
            </a:r>
            <a:endParaRPr/>
          </a:p>
        </p:txBody>
      </p:sp>
      <p:graphicFrame>
        <p:nvGraphicFramePr>
          <p:cNvPr id="203" name="Google Shape;203;p27"/>
          <p:cNvGraphicFramePr/>
          <p:nvPr/>
        </p:nvGraphicFramePr>
        <p:xfrm>
          <a:off x="0" y="747568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{49CB5D62-06B3-4FB6-A634-AD18ABC59E94}</a:tableStyleId>
              </a:tblPr>
              <a:tblGrid>
                <a:gridCol w="3062025"/>
                <a:gridCol w="3062025"/>
                <a:gridCol w="3062025"/>
              </a:tblGrid>
              <a:tr h="435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93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cap="none" strike="noStrike"/>
                        <a:t>Показатель</a:t>
                      </a:r>
                      <a:endParaRPr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0" marB="95250" marR="152400" marL="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93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cap="none" strike="noStrike"/>
                        <a:t>Метод сбора</a:t>
                      </a:r>
                      <a:endParaRPr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0" marB="95250" marR="152400" marL="152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93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cap="none" strike="noStrike"/>
                        <a:t>Ожидаемая динамика</a:t>
                      </a:r>
                      <a:endParaRPr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0" marB="95250" marR="152400" marL="152400" anchor="ctr"/>
                </a:tc>
              </a:tr>
              <a:tr h="1470650">
                <a:tc>
                  <a:txBody>
                    <a:bodyPr/>
                    <a:lstStyle/>
                    <a:p>
                      <a:pPr indent="0" lvl="0" marL="177800" marR="0" rtl="0" algn="l">
                        <a:lnSpc>
                          <a:spcPct val="1041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Время решения базовой задачи (расчёт Km)</a:t>
                      </a:r>
                      <a:endParaRPr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152400" marL="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41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Секундомер на Шаге 1 и Шаге 3</a:t>
                      </a:r>
                      <a:endParaRPr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152400" marL="15240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41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У слабых должно сократиться на 30–40%, у сильных — остаться прежним или чуть вырасти (за счёт рефлексии)</a:t>
                      </a:r>
                      <a:endParaRPr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0" marL="152400" anchor="ctr"/>
                </a:tc>
              </a:tr>
              <a:tr h="686525">
                <a:tc>
                  <a:txBody>
                    <a:bodyPr/>
                    <a:lstStyle/>
                    <a:p>
                      <a:pPr indent="0" lvl="0" marL="177800" marR="0" rtl="0" algn="l">
                        <a:lnSpc>
                          <a:spcPct val="1041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Количество ошибок в расчётах</a:t>
                      </a:r>
                      <a:endParaRPr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152400" marL="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41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Проверка работ</a:t>
                      </a:r>
                      <a:endParaRPr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152400" marL="15240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41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У слабых снижение в 2 раза</a:t>
                      </a:r>
                      <a:endParaRPr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0" marL="152400" anchor="ctr"/>
                </a:tc>
              </a:tr>
              <a:tr h="1209275">
                <a:tc>
                  <a:txBody>
                    <a:bodyPr/>
                    <a:lstStyle/>
                    <a:p>
                      <a:pPr indent="0" lvl="0" marL="177800" marR="0" rtl="0" algn="l">
                        <a:lnSpc>
                          <a:spcPct val="1041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Количество вопросов преподавателю «А что делать?»</a:t>
                      </a:r>
                      <a:endParaRPr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152400" marL="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41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Подсчёт на каждом занятии</a:t>
                      </a:r>
                      <a:endParaRPr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152400" marL="15240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41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Должно сойти на нет к Шагу 3 (студенты привыкают искать ответ в диалоге с ботом)</a:t>
                      </a:r>
                      <a:endParaRPr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0" marL="152400" anchor="ctr"/>
                </a:tc>
              </a:tr>
              <a:tr h="1209275">
                <a:tc>
                  <a:txBody>
                    <a:bodyPr/>
                    <a:lstStyle/>
                    <a:p>
                      <a:pPr indent="0" lvl="0" marL="177800" marR="0" rtl="0" algn="l">
                        <a:lnSpc>
                          <a:spcPct val="1041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Качество критики ИИ (на Шаге 2)</a:t>
                      </a:r>
                      <a:endParaRPr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152400" marL="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41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Оценка по шкале: 0 — не нашёл, 1 — нашёл, но не объяснил, 2 — нашёл и объяснил</a:t>
                      </a:r>
                      <a:endParaRPr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152400" marL="15240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41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80% группы должны получить 2 балла</a:t>
                      </a:r>
                      <a:endParaRPr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0" marL="152400" anchor="ctr"/>
                </a:tc>
              </a:tr>
              <a:tr h="947900">
                <a:tc>
                  <a:txBody>
                    <a:bodyPr/>
                    <a:lstStyle/>
                    <a:p>
                      <a:pPr indent="0" lvl="0" marL="177800" marR="0" rtl="0" algn="l">
                        <a:lnSpc>
                          <a:spcPct val="1041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Самооценка уверенности (опросник)</a:t>
                      </a:r>
                      <a:endParaRPr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152400" marL="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41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Шкала Лайкерта от 1 до 10 в начале и в конце модуля</a:t>
                      </a:r>
                      <a:endParaRPr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152400" marL="15240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41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Рост у слабых на 2–3 пункта</a:t>
                      </a:r>
                      <a:endParaRPr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0" marB="95250" marR="0" marL="1524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8"/>
          <p:cNvSpPr txBox="1"/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72326"/>
              </a:buClr>
              <a:buSzPts val="3600"/>
              <a:buFont typeface="Corbel"/>
              <a:buNone/>
            </a:pPr>
            <a:r>
              <a:rPr lang="ru-RU">
                <a:solidFill>
                  <a:srgbClr val="A72326"/>
                </a:solidFill>
              </a:rPr>
              <a:t>Риски</a:t>
            </a:r>
            <a:endParaRPr/>
          </a:p>
        </p:txBody>
      </p:sp>
      <p:graphicFrame>
        <p:nvGraphicFramePr>
          <p:cNvPr id="209" name="Google Shape;209;p28"/>
          <p:cNvGraphicFramePr/>
          <p:nvPr/>
        </p:nvGraphicFramePr>
        <p:xfrm>
          <a:off x="3591493" y="90726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{49CB5D62-06B3-4FB6-A634-AD18ABC59E94}</a:tableStyleId>
              </a:tblPr>
              <a:tblGrid>
                <a:gridCol w="4064000"/>
                <a:gridCol w="406400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Ключевые ограничения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Решение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Нереальные и абсурдные предсказания ИИ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F1115"/>
                        </a:buClr>
                        <a:buSzPts val="1800"/>
                        <a:buFont typeface="Quattrocento Sans"/>
                        <a:buNone/>
                      </a:pPr>
                      <a:r>
                        <a:rPr lang="ru-RU" sz="1800">
                          <a:solidFill>
                            <a:srgbClr val="0F1115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Необходимо заранее проверить, чтобы ИИ не давал абсурдных предсказаний (например, отрицательное время). Для этого в промпт добавляют «защиту от глупости» и примеры.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Слепая вера в ИИ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При использовании «усиления» у слабых студентов — исчезает дилемма «либо я верю ИИ, либо не верю». Появляется третья опция: «сравню, подумаю, измерю».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Слабый студент не находит ошибку с трех попыток и теряет мотивацию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Внедрить систему подсказок (если студент дважды ошибся, бот выдает наводящий вопрос). После третьей неудачи бот показывает правильный ответ и засчитывает задание с коэффициентом.</a:t>
                      </a:r>
                      <a:endParaRPr sz="1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9"/>
          <p:cNvSpPr txBox="1"/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ru-RU"/>
              <a:t>Ожидаемые результаты</a:t>
            </a:r>
            <a:endParaRPr/>
          </a:p>
        </p:txBody>
      </p:sp>
      <p:sp>
        <p:nvSpPr>
          <p:cNvPr id="215" name="Google Shape;215;p29"/>
          <p:cNvSpPr txBox="1"/>
          <p:nvPr>
            <p:ph idx="1" type="body"/>
          </p:nvPr>
        </p:nvSpPr>
        <p:spPr>
          <a:xfrm>
            <a:off x="3879750" y="1849803"/>
            <a:ext cx="7315200" cy="326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55880" lvl="0" marL="18288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ru-RU">
                <a:solidFill>
                  <a:srgbClr val="1155CC"/>
                </a:solidFill>
              </a:rPr>
              <a:t>Прямые образовательные результаты:</a:t>
            </a:r>
            <a:endParaRPr b="1">
              <a:solidFill>
                <a:srgbClr val="1155CC"/>
              </a:solidFill>
            </a:endParaRPr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-RU"/>
              <a:t>С</a:t>
            </a:r>
            <a:r>
              <a:rPr lang="ru-RU"/>
              <a:t>туденты научатся критически оценивать выводы ИИ-моделей,сопоставляя их с точными расчетами и реальным экспериментом.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-RU"/>
              <a:t>У студентов сформируется навые формализации биохимической задачи.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-RU"/>
              <a:t>Рост самооценки по шкале “Я понимаю, как работает уравнение Михаэлиса-Ментен” (опросник Лайкерта) в среднем на 1,5 балла.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Рамка">
  <a:themeElements>
    <a:clrScheme name="Рамка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